
<file path=[Content_Types].xml><?xml version="1.0" encoding="utf-8"?>
<Types xmlns="http://schemas.openxmlformats.org/package/2006/content-types">
  <Default Extension="png" ContentType="image/png"/>
  <Default Extension="emf" ContentType="image/x-emf"/>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3"/>
  </p:sldMasterIdLst>
  <p:notesMasterIdLst>
    <p:notesMasterId r:id="rId16"/>
  </p:notesMasterIdLst>
  <p:sldIdLst>
    <p:sldId id="290" r:id="rId4"/>
    <p:sldId id="295" r:id="rId5"/>
    <p:sldId id="348" r:id="rId6"/>
    <p:sldId id="349" r:id="rId7"/>
    <p:sldId id="292" r:id="rId8"/>
    <p:sldId id="284" r:id="rId9"/>
    <p:sldId id="350" r:id="rId10"/>
    <p:sldId id="289" r:id="rId11"/>
    <p:sldId id="324" r:id="rId12"/>
    <p:sldId id="291" r:id="rId13"/>
    <p:sldId id="297" r:id="rId14"/>
    <p:sldId id="305" r:id="rId15"/>
    <p:sldId id="315" r:id="rId17"/>
    <p:sldId id="316" r:id="rId18"/>
    <p:sldId id="317" r:id="rId19"/>
    <p:sldId id="318" r:id="rId20"/>
    <p:sldId id="319" r:id="rId21"/>
    <p:sldId id="321" r:id="rId22"/>
    <p:sldId id="322" r:id="rId23"/>
    <p:sldId id="323" r:id="rId24"/>
    <p:sldId id="256" r:id="rId25"/>
    <p:sldId id="257" r:id="rId26"/>
    <p:sldId id="258" r:id="rId27"/>
    <p:sldId id="259" r:id="rId28"/>
    <p:sldId id="293" r:id="rId29"/>
    <p:sldId id="260" r:id="rId30"/>
    <p:sldId id="261" r:id="rId31"/>
    <p:sldId id="263" r:id="rId32"/>
    <p:sldId id="294" r:id="rId33"/>
    <p:sldId id="264" r:id="rId34"/>
    <p:sldId id="288" r:id="rId35"/>
    <p:sldId id="266" r:id="rId36"/>
    <p:sldId id="267" r:id="rId37"/>
    <p:sldId id="298" r:id="rId38"/>
    <p:sldId id="273" r:id="rId39"/>
    <p:sldId id="299" r:id="rId40"/>
    <p:sldId id="276" r:id="rId41"/>
    <p:sldId id="277" r:id="rId42"/>
    <p:sldId id="300" r:id="rId43"/>
    <p:sldId id="280" r:id="rId44"/>
    <p:sldId id="268" r:id="rId45"/>
    <p:sldId id="269" r:id="rId46"/>
    <p:sldId id="270" r:id="rId47"/>
    <p:sldId id="325" r:id="rId48"/>
    <p:sldId id="326" r:id="rId49"/>
  </p:sldIdLst>
  <p:sldSz cx="9144000" cy="5143500" type="screen16x9"/>
  <p:notesSz cx="6858000" cy="9144000"/>
  <p:embeddedFontLst>
    <p:embeddedFont>
      <p:font typeface="Malgun Gothic" panose="020B0503020000020004" charset="-127"/>
      <p:regular r:id="rId53"/>
    </p:embeddedFont>
    <p:embeddedFont>
      <p:font typeface="Trebuchet MS" panose="020B0603020202020204"/>
      <p:regular r:id="rId54"/>
      <p:bold r:id="rId55"/>
      <p:italic r:id="rId56"/>
      <p:boldItalic r:id="rId57"/>
    </p:embeddedFon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0" userDrawn="1">
          <p15:clr>
            <a:srgbClr val="000000"/>
          </p15:clr>
        </p15:guide>
        <p15:guide id="2" pos="3904"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18" autoAdjust="0"/>
  </p:normalViewPr>
  <p:slideViewPr>
    <p:cSldViewPr snapToGrid="0" showGuides="1">
      <p:cViewPr varScale="1">
        <p:scale>
          <a:sx n="99" d="100"/>
          <a:sy n="99" d="100"/>
        </p:scale>
        <p:origin x="340" y="60"/>
      </p:cViewPr>
      <p:guideLst>
        <p:guide orient="horz"/>
        <p:guide pos="390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3.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914400" marR="0" lvl="1"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1371600" marR="0" lvl="2"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1828800" marR="0" lvl="3"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2286000" marR="0" lvl="4"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2743200" marR="0" lvl="5"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3200400" marR="0" lvl="6"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3657600" marR="0" lvl="7"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4114800" marR="0" lvl="8" indent="-22860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fld>
            <a:endParaRPr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fld>
            <a:endPar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93" name="Google Shape;193;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98" name="Google Shape;1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308" name="Google Shape;3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
        <p:cNvGrpSpPr/>
        <p:nvPr/>
      </p:nvGrpSpPr>
      <p:grpSpPr>
        <a:xfrm>
          <a:off x="0" y="0"/>
          <a:ext cx="0" cy="0"/>
          <a:chOff x="0" y="0"/>
          <a:chExt cx="0" cy="0"/>
        </a:xfrm>
      </p:grpSpPr>
      <p:sp>
        <p:nvSpPr>
          <p:cNvPr id="362" name="Google Shape;36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363" name="Google Shape;36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370" name="Google Shape;3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403" name="Google Shape;40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231" name="Google Shape;2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238" name="Google Shape;23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5"/>
        <p:cNvGrpSpPr/>
        <p:nvPr/>
      </p:nvGrpSpPr>
      <p:grpSpPr>
        <a:xfrm>
          <a:off x="0" y="0"/>
          <a:ext cx="0" cy="0"/>
          <a:chOff x="0" y="0"/>
          <a:chExt cx="0" cy="0"/>
        </a:xfrm>
      </p:grpSpPr>
      <p:sp>
        <p:nvSpPr>
          <p:cNvPr id="246" name="Google Shape;24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247" name="Google Shape;2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800" b="0" i="0" u="none" strike="noStrike" baseline="0" dirty="0">
                <a:solidFill>
                  <a:srgbClr val="000000"/>
                </a:solidFill>
                <a:latin typeface="Calibri" panose="020F0502020204030204" pitchFamily="34" charset="0"/>
              </a:rPr>
              <a:t>SECURITY &amp; PRIVACY </a:t>
            </a:r>
            <a:endParaRPr lang="en-US" sz="1800" b="0"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Security and Privacy of information is the biggest challenge to cloud computing. Security and privacy issues can be overcome by employing encryption, security hardware and security applications. </a:t>
            </a:r>
            <a:endParaRPr lang="en-GB"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Calibri" panose="020F0502020204030204" pitchFamily="34" charset="0"/>
              </a:rPr>
              <a:t>PORTABILITY </a:t>
            </a:r>
            <a:endParaRPr lang="en-US" sz="1800" b="0"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This is another challenge to cloud computing that applications should easily be migrated from one cloud provider to another. There should not be vendor lock-in. However, it is not yet made possible because each of the cloud provider uses different standard languages for their platforms. </a:t>
            </a:r>
            <a:endParaRPr lang="en-GB"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Calibri" panose="020F0502020204030204" pitchFamily="34" charset="0"/>
              </a:rPr>
              <a:t>INTEROPERABILITY </a:t>
            </a:r>
            <a:endParaRPr lang="en-US" sz="1800" b="0"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Application on one platform should be able to incorporate services from other platform. It is made possible via web services. But writing such web services is very complex. </a:t>
            </a:r>
            <a:endParaRPr lang="en-GB"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Calibri" panose="020F0502020204030204" pitchFamily="34" charset="0"/>
              </a:rPr>
              <a:t>COMPUTING PERFORMANCE </a:t>
            </a:r>
            <a:endParaRPr lang="en-US" sz="1800" b="0"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To deliver data intensive applications on cloud requires high network bandwidth, which results in high cost. If done at low bandwidth, then it does not meet the required computing performance of cloud application. </a:t>
            </a:r>
            <a:endParaRPr lang="en-GB"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Calibri" panose="020F0502020204030204" pitchFamily="34" charset="0"/>
              </a:rPr>
              <a:t>RELIABILITY AND AVAILABILITY </a:t>
            </a:r>
            <a:endParaRPr lang="en-US" sz="1800" b="0"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It is necessary for cloud systems to be reliable and robust because most of the businesses are now becoming dependent on services provided by third-party.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fld>
            <a:endPar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47" name="Google Shape;4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fld>
            <a:endParaRPr lang="en-US" sz="1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52" name="Google Shape;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57" name="Google Shape;1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34" descr="0002.png"/>
          <p:cNvPicPr preferRelativeResize="0"/>
          <p:nvPr/>
        </p:nvPicPr>
        <p:blipFill rotWithShape="1">
          <a:blip r:embed="rId2"/>
          <a:srcRect t="73562" r="31887" b="5455"/>
          <a:stretch>
            <a:fillRect/>
          </a:stretch>
        </p:blipFill>
        <p:spPr>
          <a:xfrm>
            <a:off x="0" y="3783725"/>
            <a:ext cx="6228185" cy="1079221"/>
          </a:xfrm>
          <a:prstGeom prst="rect">
            <a:avLst/>
          </a:prstGeom>
          <a:noFill/>
          <a:ln>
            <a:noFill/>
          </a:ln>
        </p:spPr>
      </p:pic>
      <p:pic>
        <p:nvPicPr>
          <p:cNvPr id="17" name="Google Shape;17;p34" descr="0002.png"/>
          <p:cNvPicPr preferRelativeResize="0"/>
          <p:nvPr/>
        </p:nvPicPr>
        <p:blipFill rotWithShape="1">
          <a:blip r:embed="rId2"/>
          <a:srcRect l="68112" t="-2" b="5454"/>
          <a:stretch>
            <a:fillRect/>
          </a:stretch>
        </p:blipFill>
        <p:spPr>
          <a:xfrm>
            <a:off x="6228184" y="0"/>
            <a:ext cx="2915816" cy="486294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제목만">
  <p:cSld name="TITLE_ONLY">
    <p:spTree>
      <p:nvGrpSpPr>
        <p:cNvPr id="1" name="Shape 18"/>
        <p:cNvGrpSpPr/>
        <p:nvPr/>
      </p:nvGrpSpPr>
      <p:grpSpPr>
        <a:xfrm>
          <a:off x="0" y="0"/>
          <a:ext cx="0" cy="0"/>
          <a:chOff x="0" y="0"/>
          <a:chExt cx="0" cy="0"/>
        </a:xfrm>
      </p:grpSpPr>
      <p:pic>
        <p:nvPicPr>
          <p:cNvPr id="19" name="Google Shape;19;p35" descr="0011.png"/>
          <p:cNvPicPr preferRelativeResize="0"/>
          <p:nvPr/>
        </p:nvPicPr>
        <p:blipFill rotWithShape="1">
          <a:blip r:embed="rId2"/>
          <a:srcRect/>
          <a:stretch>
            <a:fillRect/>
          </a:stretch>
        </p:blipFill>
        <p:spPr>
          <a:xfrm>
            <a:off x="0" y="0"/>
            <a:ext cx="9144002" cy="5143500"/>
          </a:xfrm>
          <a:prstGeom prst="rect">
            <a:avLst/>
          </a:prstGeom>
          <a:noFill/>
          <a:ln>
            <a:noFill/>
          </a:ln>
        </p:spPr>
      </p:pic>
      <p:sp>
        <p:nvSpPr>
          <p:cNvPr id="20" name="Google Shape;20;p3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5"/>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rgbClr val="3F3F3F"/>
              </a:buClr>
              <a:buSzPts val="2000"/>
              <a:buFont typeface="Arial" panose="020B0604020202020204"/>
              <a:buNone/>
              <a:defRPr sz="2000">
                <a:solidFill>
                  <a:srgbClr val="3F3F3F"/>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a:spLocks noGrp="1"/>
          </p:cNvSpPr>
          <p:nvPr>
            <p:ph type="sldNum" idx="12"/>
          </p:nvPr>
        </p:nvSpPr>
        <p:spPr>
          <a:xfrm>
            <a:off x="8137676" y="4924938"/>
            <a:ext cx="4690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lvl="1"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lvl="2"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lvl="3"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lvl="4"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lvl="5"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lvl="6"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lvl="7"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lvl="8" indent="0" algn="r">
              <a:spcBef>
                <a:spcPts val="0"/>
              </a:spcBef>
              <a:buNone/>
              <a:defRPr sz="105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r>
              <a:rPr lang="en-US"/>
              <a:t>-</a:t>
            </a:r>
            <a:fld id="{00000000-1234-1234-1234-123412341234}" type="slidenum">
              <a:rPr lang="en-US"/>
            </a:fld>
            <a:r>
              <a:rPr lang="en-US"/>
              <a:t>-</a:t>
            </a:r>
            <a:endParaRPr lang="en-US"/>
          </a:p>
        </p:txBody>
      </p:sp>
      <p:grpSp>
        <p:nvGrpSpPr>
          <p:cNvPr id="24" name="Google Shape;24;p35"/>
          <p:cNvGrpSpPr/>
          <p:nvPr/>
        </p:nvGrpSpPr>
        <p:grpSpPr>
          <a:xfrm rot="2700000">
            <a:off x="208175" y="161896"/>
            <a:ext cx="245970" cy="252548"/>
            <a:chOff x="1268760" y="5673080"/>
            <a:chExt cx="198582" cy="198744"/>
          </a:xfrm>
        </p:grpSpPr>
        <p:sp>
          <p:nvSpPr>
            <p:cNvPr id="25" name="Google Shape;25;p35"/>
            <p:cNvSpPr/>
            <p:nvPr/>
          </p:nvSpPr>
          <p:spPr>
            <a:xfrm>
              <a:off x="1268760" y="5673080"/>
              <a:ext cx="89037" cy="8903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6" name="Google Shape;26;p35"/>
            <p:cNvSpPr/>
            <p:nvPr/>
          </p:nvSpPr>
          <p:spPr>
            <a:xfrm>
              <a:off x="1378304" y="5673081"/>
              <a:ext cx="89037" cy="8903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7" name="Google Shape;27;p35"/>
            <p:cNvSpPr/>
            <p:nvPr/>
          </p:nvSpPr>
          <p:spPr>
            <a:xfrm>
              <a:off x="1268761" y="5782787"/>
              <a:ext cx="89037" cy="8903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8" name="Google Shape;28;p35"/>
            <p:cNvSpPr/>
            <p:nvPr/>
          </p:nvSpPr>
          <p:spPr>
            <a:xfrm>
              <a:off x="1378305" y="5782786"/>
              <a:ext cx="89037" cy="8903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cxnSp>
        <p:nvCxnSpPr>
          <p:cNvPr id="29" name="Google Shape;29;p35"/>
          <p:cNvCxnSpPr/>
          <p:nvPr/>
        </p:nvCxnSpPr>
        <p:spPr>
          <a:xfrm rot="10800000">
            <a:off x="214284" y="571486"/>
            <a:ext cx="8643997" cy="2"/>
          </a:xfrm>
          <a:prstGeom prst="straightConnector1">
            <a:avLst/>
          </a:prstGeom>
          <a:noFill/>
          <a:ln w="9525" cap="flat" cmpd="sng">
            <a:solidFill>
              <a:srgbClr val="7F7F7F"/>
            </a:solidFill>
            <a:prstDash val="dash"/>
            <a:round/>
            <a:headEnd type="oval" w="med" len="med"/>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제목 및 내용">
  <p:cSld name="2_제목 및 내용">
    <p:spTree>
      <p:nvGrpSpPr>
        <p:cNvPr id="1" name="Shape 30"/>
        <p:cNvGrpSpPr/>
        <p:nvPr/>
      </p:nvGrpSpPr>
      <p:grpSpPr>
        <a:xfrm>
          <a:off x="0" y="0"/>
          <a:ext cx="0" cy="0"/>
          <a:chOff x="0" y="0"/>
          <a:chExt cx="0" cy="0"/>
        </a:xfrm>
      </p:grpSpPr>
      <p:pic>
        <p:nvPicPr>
          <p:cNvPr id="31" name="Google Shape;31;p36" descr="0006.png"/>
          <p:cNvPicPr preferRelativeResize="0"/>
          <p:nvPr/>
        </p:nvPicPr>
        <p:blipFill rotWithShape="1">
          <a:blip r:embed="rId2"/>
          <a:srcRect/>
          <a:stretch>
            <a:fillRect/>
          </a:stretch>
        </p:blipFill>
        <p:spPr>
          <a:xfrm>
            <a:off x="0" y="-1"/>
            <a:ext cx="9144003" cy="5143501"/>
          </a:xfrm>
          <a:prstGeom prst="rect">
            <a:avLst/>
          </a:prstGeom>
          <a:noFill/>
          <a:ln>
            <a:noFill/>
          </a:ln>
        </p:spPr>
      </p:pic>
      <p:sp>
        <p:nvSpPr>
          <p:cNvPr id="32" name="Google Shape;32;p36"/>
          <p:cNvSpPr txBox="1">
            <a:spLocks noGrp="1"/>
          </p:cNvSpPr>
          <p:nvPr>
            <p:ph type="title"/>
          </p:nvPr>
        </p:nvSpPr>
        <p:spPr>
          <a:xfrm>
            <a:off x="251520" y="185506"/>
            <a:ext cx="8229600" cy="523220"/>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rgbClr val="595959"/>
              </a:buClr>
              <a:buSzPts val="2800"/>
              <a:buFont typeface="Arial" panose="020B0604020202020204"/>
              <a:buNone/>
              <a:defRPr sz="28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 name="Google Shape;33;p36" descr="0007.png"/>
          <p:cNvPicPr preferRelativeResize="0"/>
          <p:nvPr/>
        </p:nvPicPr>
        <p:blipFill rotWithShape="1">
          <a:blip r:embed="rId3"/>
          <a:srcRect t="79400" r="31100"/>
          <a:stretch>
            <a:fillRect/>
          </a:stretch>
        </p:blipFill>
        <p:spPr>
          <a:xfrm>
            <a:off x="0" y="4083919"/>
            <a:ext cx="6300192" cy="1059581"/>
          </a:xfrm>
          <a:prstGeom prst="rect">
            <a:avLst/>
          </a:prstGeom>
          <a:noFill/>
          <a:ln>
            <a:noFill/>
          </a:ln>
        </p:spPr>
      </p:pic>
      <p:pic>
        <p:nvPicPr>
          <p:cNvPr id="34" name="Google Shape;34;p36" descr="0007.png"/>
          <p:cNvPicPr preferRelativeResize="0"/>
          <p:nvPr/>
        </p:nvPicPr>
        <p:blipFill rotWithShape="1">
          <a:blip r:embed="rId3"/>
          <a:srcRect l="68900" t="12814"/>
          <a:stretch>
            <a:fillRect/>
          </a:stretch>
        </p:blipFill>
        <p:spPr>
          <a:xfrm>
            <a:off x="6300193" y="659081"/>
            <a:ext cx="2843807" cy="44844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제목 및 내용">
  <p:cSld name="1_제목 및 내용">
    <p:spTree>
      <p:nvGrpSpPr>
        <p:cNvPr id="1" name="Shape 35"/>
        <p:cNvGrpSpPr/>
        <p:nvPr/>
      </p:nvGrpSpPr>
      <p:grpSpPr>
        <a:xfrm>
          <a:off x="0" y="0"/>
          <a:ext cx="0" cy="0"/>
          <a:chOff x="0" y="0"/>
          <a:chExt cx="0" cy="0"/>
        </a:xfrm>
      </p:grpSpPr>
      <p:sp>
        <p:nvSpPr>
          <p:cNvPr id="36" name="Google Shape;36;p37"/>
          <p:cNvSpPr txBox="1">
            <a:spLocks noGrp="1"/>
          </p:cNvSpPr>
          <p:nvPr>
            <p:ph type="title"/>
          </p:nvPr>
        </p:nvSpPr>
        <p:spPr>
          <a:xfrm>
            <a:off x="251520" y="185506"/>
            <a:ext cx="8229600" cy="523220"/>
          </a:xfrm>
          <a:prstGeom prst="rect">
            <a:avLst/>
          </a:prstGeom>
          <a:noFill/>
          <a:ln>
            <a:noFill/>
          </a:ln>
        </p:spPr>
        <p:txBody>
          <a:bodyPr spcFirstLastPara="1" wrap="square" lIns="91425" tIns="45700" rIns="91425" bIns="45700" anchor="t" anchorCtr="0">
            <a:spAutoFit/>
          </a:bodyPr>
          <a:lstStyle>
            <a:lvl1pPr lvl="0" algn="l">
              <a:spcBef>
                <a:spcPts val="0"/>
              </a:spcBef>
              <a:spcAft>
                <a:spcPts val="0"/>
              </a:spcAft>
              <a:buClr>
                <a:srgbClr val="595959"/>
              </a:buClr>
              <a:buSzPts val="2800"/>
              <a:buFont typeface="Arial" panose="020B0604020202020204"/>
              <a:buNone/>
              <a:defRPr sz="28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7" name="Google Shape;37;p37" descr="0009.png"/>
          <p:cNvPicPr preferRelativeResize="0"/>
          <p:nvPr/>
        </p:nvPicPr>
        <p:blipFill rotWithShape="1">
          <a:blip r:embed="rId2"/>
          <a:srcRect l="39655" t="9524" b="66437"/>
          <a:stretch>
            <a:fillRect/>
          </a:stretch>
        </p:blipFill>
        <p:spPr>
          <a:xfrm>
            <a:off x="3626070" y="489858"/>
            <a:ext cx="5517931" cy="1236467"/>
          </a:xfrm>
          <a:prstGeom prst="rect">
            <a:avLst/>
          </a:prstGeom>
          <a:noFill/>
          <a:ln>
            <a:noFill/>
          </a:ln>
        </p:spPr>
      </p:pic>
      <p:pic>
        <p:nvPicPr>
          <p:cNvPr id="38" name="Google Shape;38;p37" descr="0009.png"/>
          <p:cNvPicPr preferRelativeResize="0"/>
          <p:nvPr/>
        </p:nvPicPr>
        <p:blipFill rotWithShape="1">
          <a:blip r:embed="rId2"/>
          <a:srcRect l="8182" t="9524" r="60345"/>
          <a:stretch>
            <a:fillRect/>
          </a:stretch>
        </p:blipFill>
        <p:spPr>
          <a:xfrm>
            <a:off x="748145" y="489857"/>
            <a:ext cx="2877924" cy="465364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showMasterSp="0">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943735"/>
                </a:solidFill>
                <a:latin typeface="Verdana" panose="020B0604030504040204"/>
                <a:cs typeface="Verdana" panose="020B0604030504040204"/>
              </a:defRPr>
            </a:lvl1pPr>
          </a:lstStyle>
          <a:p/>
        </p:txBody>
      </p:sp>
      <p:sp>
        <p:nvSpPr>
          <p:cNvPr id="3" name="Holder 3"/>
          <p:cNvSpPr>
            <a:spLocks noGrp="1"/>
          </p:cNvSpPr>
          <p:nvPr>
            <p:ph type="body" idx="1"/>
          </p:nvPr>
        </p:nvSpPr>
        <p:spPr/>
        <p:txBody>
          <a:bodyPr lIns="0" tIns="0" rIns="0" bIns="0"/>
          <a:lstStyle>
            <a:lvl1pPr>
              <a:defRPr sz="1700" b="0" i="0">
                <a:solidFill>
                  <a:schemeClr val="tx1"/>
                </a:solidFill>
                <a:latin typeface="Trebuchet MS" panose="020B0603020202020204"/>
                <a:cs typeface="Trebuchet MS" panose="020B0603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Liberation Sans Narrow"/>
                <a:cs typeface="Liberation Sans Narrow"/>
              </a:defRPr>
            </a:lvl1pPr>
          </a:lstStyle>
          <a:p>
            <a:pPr marL="38100">
              <a:lnSpc>
                <a:spcPts val="1240"/>
              </a:lnSpc>
            </a:pPr>
            <a:fld id="{81D60167-4931-47E6-BA6A-407CBD079E47}" type="slidenum">
              <a:rPr spc="-25" dirty="0">
                <a:latin typeface="Trebuchet MS" panose="020B0603020202020204"/>
                <a:cs typeface="Trebuchet MS" panose="020B0603020202020204"/>
              </a:rPr>
            </a:fld>
            <a:endParaRPr spc="-25" dirty="0">
              <a:latin typeface="Trebuchet MS" panose="020B0603020202020204"/>
              <a:cs typeface="Trebuchet MS" panose="020B0603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빈 화면">
  <p:cSld name="BLANK">
    <p:spTree>
      <p:nvGrpSpPr>
        <p:cNvPr id="1" name="Shape 40"/>
        <p:cNvGrpSpPr/>
        <p:nvPr/>
      </p:nvGrpSpPr>
      <p:grpSpPr>
        <a:xfrm>
          <a:off x="0" y="0"/>
          <a:ext cx="0" cy="0"/>
          <a:chOff x="0" y="0"/>
          <a:chExt cx="0" cy="0"/>
        </a:xfrm>
      </p:grpSpPr>
      <p:sp>
        <p:nvSpPr>
          <p:cNvPr id="41" name="Google Shape;41;p3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42" name="Google Shape;42;p3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43" name="Google Shape;43;p3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marR="0" lvl="1"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marR="0" lvl="2"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marR="0" lvl="3"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marR="0" lvl="4"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marR="0" lvl="5"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marR="0" lvl="6"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marR="0" lvl="7"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marR="0" lvl="8" indent="0" algn="l" rtl="0">
              <a:spcBef>
                <a:spcPts val="0"/>
              </a:spcBef>
              <a:buNone/>
              <a:def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6.jpeg"/><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11" name="Google Shape;11;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12" name="Google Shape;12;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R="0" lvl="1"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R="0" lvl="2"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R="0" lvl="3"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R="0" lvl="4"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R="0" lvl="5"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R="0" lvl="6"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R="0" lvl="7"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R="0" lvl="8" algn="l" rtl="0">
              <a:spcBef>
                <a:spcPts val="0"/>
              </a:spcBef>
              <a:spcAft>
                <a:spcPts val="0"/>
              </a:spcAft>
              <a:buSzPts val="1400"/>
              <a:buNone/>
              <a:def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p:txBody>
      </p:sp>
      <p:sp>
        <p:nvSpPr>
          <p:cNvPr id="13" name="Google Shape;13;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1pPr>
            <a:lvl2pPr marL="0" marR="0" lvl="1"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2pPr>
            <a:lvl3pPr marL="0" marR="0" lvl="2"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3pPr>
            <a:lvl4pPr marL="0" marR="0" lvl="3"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4pPr>
            <a:lvl5pPr marL="0" marR="0" lvl="4"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5pPr>
            <a:lvl6pPr marL="0" marR="0" lvl="5"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6pPr>
            <a:lvl7pPr marL="0" marR="0" lvl="6"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7pPr>
            <a:lvl8pPr marL="0" marR="0" lvl="7"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8pPr>
            <a:lvl9pPr marL="0" marR="0" lvl="8" indent="0" algn="r" rtl="0">
              <a:spcBef>
                <a:spcPts val="0"/>
              </a:spcBef>
              <a:buNone/>
              <a:defRPr sz="1200" b="0" i="0" u="none" strike="noStrike" cap="none">
                <a:solidFill>
                  <a:srgbClr val="888888"/>
                </a:solidFill>
                <a:latin typeface="Malgun Gothic" panose="020B0503020000020004" charset="-127"/>
                <a:ea typeface="Malgun Gothic" panose="020B0503020000020004" charset="-127"/>
                <a:cs typeface="Malgun Gothic" panose="020B0503020000020004" charset="-127"/>
                <a:sym typeface="Malgun Gothic" panose="020B0503020000020004" charset="-127"/>
              </a:defRPr>
            </a:lvl9pPr>
          </a:lstStyle>
          <a:p>
            <a:pPr marL="0" lvl="0" indent="0" algn="r" rtl="0">
              <a:spcBef>
                <a:spcPts val="0"/>
              </a:spcBef>
              <a:spcAft>
                <a:spcPts val="0"/>
              </a:spcAft>
              <a:buNone/>
            </a:pPr>
            <a:fld id="{00000000-1234-1234-1234-123412341234}" type="slidenum">
              <a:rPr lang="en-US"/>
            </a:fld>
            <a:endParaRPr lang="en-US"/>
          </a:p>
        </p:txBody>
      </p:sp>
      <p:sp>
        <p:nvSpPr>
          <p:cNvPr id="14" name="Google Shape;14;p33"/>
          <p:cNvSpPr txBox="1">
            <a:spLocks noGrp="1"/>
          </p:cNvSpPr>
          <p:nvPr>
            <p:ph type="title"/>
          </p:nvPr>
        </p:nvSpPr>
        <p:spPr>
          <a:xfrm>
            <a:off x="457200" y="205979"/>
            <a:ext cx="8229600" cy="646331"/>
          </a:xfrm>
          <a:prstGeom prst="rect">
            <a:avLst/>
          </a:prstGeom>
          <a:noFill/>
          <a:ln>
            <a:noFill/>
          </a:ln>
        </p:spPr>
        <p:txBody>
          <a:bodyPr spcFirstLastPara="1" wrap="square" lIns="91425" tIns="45700" rIns="91425" bIns="45700" anchor="t" anchorCtr="0">
            <a:spAutoFit/>
          </a:bodyPr>
          <a:lstStyle>
            <a:lvl1pPr marR="0" lvl="0" algn="l" rtl="0">
              <a:spcBef>
                <a:spcPts val="0"/>
              </a:spcBef>
              <a:spcAft>
                <a:spcPts val="0"/>
              </a:spcAft>
              <a:buClr>
                <a:srgbClr val="7F7F7F"/>
              </a:buClr>
              <a:buSzPts val="3600"/>
              <a:buFont typeface="Arial" panose="020B0604020202020204"/>
              <a:buNone/>
              <a:defRPr sz="3600" b="0" i="0" u="none" strike="noStrike" cap="none">
                <a:solidFill>
                  <a:srgbClr val="7F7F7F"/>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GI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369291"/>
          </a:xfrm>
        </p:spPr>
        <p:txBody>
          <a:bodyPr/>
          <a:lstStyle/>
          <a:p>
            <a:r>
              <a:rPr lang="en-US" sz="1800" b="0" i="0" u="none" strike="noStrike" baseline="0" dirty="0">
                <a:solidFill>
                  <a:srgbClr val="000000"/>
                </a:solidFill>
                <a:latin typeface="Calibri" panose="020F0502020204030204" pitchFamily="34" charset="0"/>
              </a:rPr>
              <a:t>Virtualization </a:t>
            </a:r>
            <a:endParaRPr lang="en-US" dirty="0"/>
          </a:p>
        </p:txBody>
      </p:sp>
      <p:sp>
        <p:nvSpPr>
          <p:cNvPr id="5" name="TextBox 4"/>
          <p:cNvSpPr txBox="1"/>
          <p:nvPr/>
        </p:nvSpPr>
        <p:spPr>
          <a:xfrm>
            <a:off x="140449" y="780362"/>
            <a:ext cx="2559793" cy="3970318"/>
          </a:xfrm>
          <a:prstGeom prst="rect">
            <a:avLst/>
          </a:prstGeom>
          <a:noFill/>
        </p:spPr>
        <p:txBody>
          <a:bodyPr wrap="square">
            <a:spAutoFit/>
          </a:bodyPr>
          <a:lstStyle/>
          <a:p>
            <a:pPr algn="just"/>
            <a:r>
              <a:rPr lang="en-GB" sz="1800" b="1" i="0" u="none" strike="noStrike" baseline="0" dirty="0">
                <a:solidFill>
                  <a:srgbClr val="000000"/>
                </a:solidFill>
                <a:latin typeface="Arial" panose="020B0604020202020204" pitchFamily="34" charset="0"/>
              </a:rPr>
              <a:t>Virtualization </a:t>
            </a:r>
            <a:r>
              <a:rPr lang="en-GB" sz="1800" b="0" i="0" u="none" strike="noStrike" baseline="0" dirty="0">
                <a:solidFill>
                  <a:srgbClr val="000000"/>
                </a:solidFill>
                <a:latin typeface="Arial" panose="020B0604020202020204" pitchFamily="34" charset="0"/>
              </a:rPr>
              <a:t>is a technique, which allows to share single physical instance of an application or resource among multiple organizations or tenants (customers). It does so by assigning a logical name to a physical resource and providing a pointer to that physical resource when demanded. </a:t>
            </a:r>
            <a:endParaRPr lang="en-US" sz="1800" dirty="0"/>
          </a:p>
        </p:txBody>
      </p:sp>
      <p:pic>
        <p:nvPicPr>
          <p:cNvPr id="7" name="Picture 6"/>
          <p:cNvPicPr>
            <a:picLocks noChangeAspect="1"/>
          </p:cNvPicPr>
          <p:nvPr/>
        </p:nvPicPr>
        <p:blipFill>
          <a:blip r:embed="rId1"/>
          <a:stretch>
            <a:fillRect/>
          </a:stretch>
        </p:blipFill>
        <p:spPr>
          <a:xfrm>
            <a:off x="3170087" y="642596"/>
            <a:ext cx="5974132" cy="44059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369291"/>
          </a:xfrm>
        </p:spPr>
        <p:txBody>
          <a:bodyPr/>
          <a:lstStyle/>
          <a:p>
            <a:r>
              <a:rPr lang="en-US" sz="1800" b="1" i="0" u="none" strike="noStrike" baseline="0" dirty="0">
                <a:solidFill>
                  <a:srgbClr val="000000"/>
                </a:solidFill>
                <a:latin typeface="Arial" panose="020B0604020202020204" pitchFamily="34" charset="0"/>
              </a:rPr>
              <a:t>Cloud Computing-Architecture </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fld>
            <a:r>
              <a:rPr lang="en-US"/>
              <a:t>-</a:t>
            </a:r>
            <a:endParaRPr lang="en-US"/>
          </a:p>
        </p:txBody>
      </p:sp>
      <p:pic>
        <p:nvPicPr>
          <p:cNvPr id="5" name="Picture 4"/>
          <p:cNvPicPr>
            <a:picLocks noChangeAspect="1"/>
          </p:cNvPicPr>
          <p:nvPr/>
        </p:nvPicPr>
        <p:blipFill>
          <a:blip r:embed="rId1"/>
          <a:stretch>
            <a:fillRect/>
          </a:stretch>
        </p:blipFill>
        <p:spPr>
          <a:xfrm>
            <a:off x="3373305" y="665636"/>
            <a:ext cx="5392696" cy="4477864"/>
          </a:xfrm>
          <a:prstGeom prst="rect">
            <a:avLst/>
          </a:prstGeom>
        </p:spPr>
      </p:pic>
      <p:sp>
        <p:nvSpPr>
          <p:cNvPr id="7" name="TextBox 6"/>
          <p:cNvSpPr txBox="1"/>
          <p:nvPr/>
        </p:nvSpPr>
        <p:spPr>
          <a:xfrm>
            <a:off x="82848" y="1063645"/>
            <a:ext cx="3290457" cy="3662541"/>
          </a:xfrm>
          <a:prstGeom prst="rect">
            <a:avLst/>
          </a:prstGeom>
          <a:noFill/>
        </p:spPr>
        <p:txBody>
          <a:bodyPr wrap="square">
            <a:spAutoFit/>
          </a:bodyPr>
          <a:lstStyle/>
          <a:p>
            <a:r>
              <a:rPr lang="en-US" sz="3200" b="0" i="0" u="none" strike="noStrike" baseline="0" dirty="0">
                <a:solidFill>
                  <a:srgbClr val="000000"/>
                </a:solidFill>
                <a:latin typeface="Calibri" panose="020F0502020204030204" pitchFamily="34" charset="0"/>
              </a:rPr>
              <a:t>FRONT END </a:t>
            </a:r>
            <a:endParaRPr lang="en-US" sz="3200" b="0" i="0" u="none" strike="noStrike" baseline="0" dirty="0">
              <a:solidFill>
                <a:srgbClr val="000000"/>
              </a:solidFill>
              <a:latin typeface="Calibri" panose="020F0502020204030204" pitchFamily="34" charset="0"/>
            </a:endParaRPr>
          </a:p>
          <a:p>
            <a:r>
              <a:rPr lang="en-GB" sz="1400" b="1" i="0" u="none" strike="noStrike" baseline="0" dirty="0">
                <a:solidFill>
                  <a:srgbClr val="000000"/>
                </a:solidFill>
                <a:latin typeface="Arial" panose="020B0604020202020204" pitchFamily="34" charset="0"/>
              </a:rPr>
              <a:t>Front End </a:t>
            </a:r>
            <a:r>
              <a:rPr lang="en-GB" sz="1400" b="0" i="0" u="none" strike="noStrike" baseline="0" dirty="0">
                <a:solidFill>
                  <a:srgbClr val="000000"/>
                </a:solidFill>
                <a:latin typeface="Arial" panose="020B0604020202020204" pitchFamily="34" charset="0"/>
              </a:rPr>
              <a:t>refers to the client part of cloud computing system. It consists of interfaces and applications that are required to access the cloud computing platforms, e.g., Web Browser. </a:t>
            </a:r>
            <a:endParaRPr lang="en-GB" sz="1400" b="0" i="0" u="none" strike="noStrike" baseline="0" dirty="0">
              <a:solidFill>
                <a:srgbClr val="000000"/>
              </a:solidFill>
              <a:latin typeface="Arial" panose="020B0604020202020204" pitchFamily="34" charset="0"/>
            </a:endParaRPr>
          </a:p>
          <a:p>
            <a:r>
              <a:rPr lang="en-US" sz="3200" b="0" i="0" u="none" strike="noStrike" baseline="0" dirty="0">
                <a:solidFill>
                  <a:srgbClr val="000000"/>
                </a:solidFill>
                <a:latin typeface="Calibri" panose="020F0502020204030204" pitchFamily="34" charset="0"/>
              </a:rPr>
              <a:t>BACK END </a:t>
            </a:r>
            <a:endParaRPr lang="en-US" sz="3200" b="0" i="0" u="none" strike="noStrike" baseline="0" dirty="0">
              <a:solidFill>
                <a:srgbClr val="000000"/>
              </a:solidFill>
              <a:latin typeface="Calibri" panose="020F0502020204030204" pitchFamily="34" charset="0"/>
            </a:endParaRPr>
          </a:p>
          <a:p>
            <a:r>
              <a:rPr lang="en-GB" sz="1400" b="1" i="0" u="none" strike="noStrike" baseline="0" dirty="0">
                <a:solidFill>
                  <a:srgbClr val="000000"/>
                </a:solidFill>
                <a:latin typeface="Arial" panose="020B0604020202020204" pitchFamily="34" charset="0"/>
              </a:rPr>
              <a:t>Back End </a:t>
            </a:r>
            <a:r>
              <a:rPr lang="en-GB" sz="1400" b="0" i="0" u="none" strike="noStrike" baseline="0" dirty="0">
                <a:solidFill>
                  <a:srgbClr val="000000"/>
                </a:solidFill>
                <a:latin typeface="Arial" panose="020B0604020202020204" pitchFamily="34" charset="0"/>
              </a:rPr>
              <a:t>refers to the cloud itself. It consists of all the resources required to provide cloud computing services. It comprises of huge </a:t>
            </a:r>
            <a:r>
              <a:rPr lang="en-GB" sz="1400" b="1" i="0" u="none" strike="noStrike" baseline="0" dirty="0">
                <a:solidFill>
                  <a:srgbClr val="000000"/>
                </a:solidFill>
                <a:latin typeface="Arial" panose="020B0604020202020204" pitchFamily="34" charset="0"/>
              </a:rPr>
              <a:t>data storage, virtual machines, security mechanism, services, deployment models, servers</a:t>
            </a:r>
            <a:r>
              <a:rPr lang="en-GB" sz="1400" b="0" i="0" u="none" strike="noStrike" baseline="0" dirty="0">
                <a:solidFill>
                  <a:srgbClr val="000000"/>
                </a:solidFill>
                <a:latin typeface="Arial" panose="020B0604020202020204" pitchFamily="34" charset="0"/>
              </a:rPr>
              <a:t>, etc. </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i="0" u="none" strike="noStrike" baseline="0" dirty="0">
                <a:solidFill>
                  <a:srgbClr val="000000"/>
                </a:solidFill>
                <a:latin typeface="Arial" panose="020B0604020202020204" pitchFamily="34" charset="0"/>
              </a:rPr>
              <a:t>Cloud Computing-Architecture </a:t>
            </a:r>
            <a:endParaRPr lang="en-US" dirty="0"/>
          </a:p>
        </p:txBody>
      </p:sp>
      <p:pic>
        <p:nvPicPr>
          <p:cNvPr id="2050" name="Picture 2" descr="Light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9738" y="661988"/>
            <a:ext cx="5724525" cy="381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980" y="384175"/>
            <a:ext cx="6859270" cy="62738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C00000"/>
                </a:solidFill>
                <a:latin typeface="Times New Roman" panose="02020603050405020304" charset="0"/>
                <a:cs typeface="Times New Roman" panose="02020603050405020304" charset="0"/>
              </a:rPr>
              <a:t>Common</a:t>
            </a:r>
            <a:r>
              <a:rPr sz="4000" spc="-155" dirty="0">
                <a:solidFill>
                  <a:srgbClr val="C00000"/>
                </a:solidFill>
                <a:latin typeface="Times New Roman" panose="02020603050405020304" charset="0"/>
                <a:cs typeface="Times New Roman" panose="02020603050405020304" charset="0"/>
              </a:rPr>
              <a:t> </a:t>
            </a:r>
            <a:r>
              <a:rPr sz="4000" spc="-10" dirty="0">
                <a:solidFill>
                  <a:srgbClr val="C00000"/>
                </a:solidFill>
                <a:latin typeface="Times New Roman" panose="02020603050405020304" charset="0"/>
                <a:cs typeface="Times New Roman" panose="02020603050405020304" charset="0"/>
              </a:rPr>
              <a:t>Characteristics</a:t>
            </a:r>
            <a:endParaRPr sz="4000">
              <a:latin typeface="Times New Roman" panose="02020603050405020304" charset="0"/>
              <a:cs typeface="Times New Roman" panose="02020603050405020304" charset="0"/>
            </a:endParaRPr>
          </a:p>
        </p:txBody>
      </p:sp>
      <p:sp>
        <p:nvSpPr>
          <p:cNvPr id="3" name="object 3"/>
          <p:cNvSpPr txBox="1"/>
          <p:nvPr/>
        </p:nvSpPr>
        <p:spPr>
          <a:xfrm>
            <a:off x="612140" y="1034948"/>
            <a:ext cx="5941060" cy="3850413"/>
          </a:xfrm>
          <a:prstGeom prst="rect">
            <a:avLst/>
          </a:prstGeom>
        </p:spPr>
        <p:txBody>
          <a:bodyPr vert="horz" wrap="square" lIns="0" tIns="79375" rIns="0" bIns="0" rtlCol="0">
            <a:spAutoFit/>
          </a:bodyPr>
          <a:lstStyle/>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On-demand self-services</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Broad network access</a:t>
            </a:r>
            <a:endParaRPr lang="en-US" sz="2000" b="1" dirty="0">
              <a:solidFill>
                <a:srgbClr val="273239"/>
              </a:solidFill>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Rapid elasticity</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Multi-tenancy</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Measured service</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Virtualization</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Resilient computing</a:t>
            </a:r>
            <a:endParaRPr lang="en-US" sz="2000" b="1" dirty="0">
              <a:solidFill>
                <a:srgbClr val="273239"/>
              </a:solidFill>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Flexible pricing models</a:t>
            </a:r>
            <a:endParaRPr lang="en-US" sz="2000" b="1" i="0" dirty="0">
              <a:solidFill>
                <a:srgbClr val="273239"/>
              </a:solidFill>
              <a:effectLst/>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Security</a:t>
            </a:r>
            <a:endParaRPr lang="en-US" sz="2000" b="1" dirty="0">
              <a:solidFill>
                <a:srgbClr val="273239"/>
              </a:solidFill>
              <a:latin typeface="Times New Roman" panose="02020603050405020304" charset="0"/>
              <a:cs typeface="Times New Roman" panose="02020603050405020304" charset="0"/>
            </a:endParaRPr>
          </a:p>
          <a:p>
            <a:pPr marL="355600" indent="-342900">
              <a:lnSpc>
                <a:spcPct val="100000"/>
              </a:lnSpc>
              <a:spcBef>
                <a:spcPts val="625"/>
              </a:spcBef>
              <a:buFont typeface="Arial" panose="020B0604020202020204"/>
              <a:buChar char="•"/>
              <a:tabLst>
                <a:tab pos="355600" algn="l"/>
              </a:tabLst>
            </a:pPr>
            <a:r>
              <a:rPr lang="en-US" sz="2000" b="1" i="0" dirty="0">
                <a:solidFill>
                  <a:srgbClr val="273239"/>
                </a:solidFill>
                <a:effectLst/>
                <a:latin typeface="Times New Roman" panose="02020603050405020304" charset="0"/>
                <a:cs typeface="Times New Roman" panose="02020603050405020304" charset="0"/>
              </a:rPr>
              <a:t>Automation</a:t>
            </a:r>
            <a:endParaRPr lang="en-US" sz="2000" b="1" i="0" dirty="0">
              <a:solidFill>
                <a:srgbClr val="273239"/>
              </a:solidFill>
              <a:effectLst/>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5979"/>
            <a:ext cx="8229600" cy="541655"/>
          </a:xfrm>
          <a:prstGeom prst="rect">
            <a:avLst/>
          </a:prstGeom>
        </p:spPr>
        <p:txBody>
          <a:bodyPr vert="horz" wrap="square" lIns="0" tIns="111378" rIns="0" bIns="0" rtlCol="0">
            <a:spAutoFit/>
          </a:bodyPr>
          <a:lstStyle/>
          <a:p>
            <a:pPr marL="1807845">
              <a:lnSpc>
                <a:spcPct val="100000"/>
              </a:lnSpc>
              <a:spcBef>
                <a:spcPts val="95"/>
              </a:spcBef>
            </a:pPr>
            <a:r>
              <a:rPr spc="-20" dirty="0">
                <a:solidFill>
                  <a:srgbClr val="C00000"/>
                </a:solidFill>
                <a:latin typeface="Times New Roman" panose="02020603050405020304" charset="0"/>
                <a:cs typeface="Times New Roman" panose="02020603050405020304" charset="0"/>
              </a:rPr>
              <a:t>Advantages</a:t>
            </a:r>
            <a:r>
              <a:rPr spc="-3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0"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231140" y="1016006"/>
            <a:ext cx="8602980" cy="3121025"/>
          </a:xfrm>
          <a:prstGeom prst="rect">
            <a:avLst/>
          </a:prstGeom>
        </p:spPr>
        <p:txBody>
          <a:bodyPr vert="horz" wrap="square" lIns="0" tIns="81915" rIns="0" bIns="0" rtlCol="0">
            <a:spAutoFit/>
          </a:bodyPr>
          <a:lstStyle/>
          <a:p>
            <a:pPr marL="354965" indent="-342265">
              <a:lnSpc>
                <a:spcPct val="100000"/>
              </a:lnSpc>
              <a:spcBef>
                <a:spcPts val="645"/>
              </a:spcBef>
              <a:buFont typeface="Arial" panose="020B0604020202020204"/>
              <a:buChar char="•"/>
              <a:tabLst>
                <a:tab pos="354965" algn="l"/>
              </a:tabLst>
            </a:pPr>
            <a:r>
              <a:rPr sz="2200" b="1" dirty="0">
                <a:latin typeface="Times New Roman" panose="02020603050405020304" charset="0"/>
                <a:cs typeface="Times New Roman" panose="02020603050405020304" charset="0"/>
              </a:rPr>
              <a:t>Lower</a:t>
            </a:r>
            <a:r>
              <a:rPr sz="2200" b="1" spc="-80" dirty="0">
                <a:latin typeface="Times New Roman" panose="02020603050405020304" charset="0"/>
                <a:cs typeface="Times New Roman" panose="02020603050405020304" charset="0"/>
              </a:rPr>
              <a:t> </a:t>
            </a:r>
            <a:r>
              <a:rPr sz="2200" b="1" dirty="0">
                <a:latin typeface="Times New Roman" panose="02020603050405020304" charset="0"/>
                <a:cs typeface="Times New Roman" panose="02020603050405020304" charset="0"/>
              </a:rPr>
              <a:t>computer</a:t>
            </a:r>
            <a:r>
              <a:rPr sz="2200" b="1" spc="-80" dirty="0">
                <a:latin typeface="Times New Roman" panose="02020603050405020304" charset="0"/>
                <a:cs typeface="Times New Roman" panose="02020603050405020304" charset="0"/>
              </a:rPr>
              <a:t> </a:t>
            </a:r>
            <a:r>
              <a:rPr sz="2200" b="1" spc="-10" dirty="0">
                <a:latin typeface="Times New Roman" panose="02020603050405020304" charset="0"/>
                <a:cs typeface="Times New Roman" panose="02020603050405020304" charset="0"/>
              </a:rPr>
              <a:t>costs</a:t>
            </a:r>
            <a:r>
              <a:rPr sz="2200" spc="-10" dirty="0">
                <a:latin typeface="Times New Roman" panose="02020603050405020304" charset="0"/>
                <a:cs typeface="Times New Roman" panose="02020603050405020304" charset="0"/>
              </a:rPr>
              <a:t>:</a:t>
            </a:r>
            <a:endParaRPr sz="2200">
              <a:latin typeface="Times New Roman" panose="02020603050405020304" charset="0"/>
              <a:cs typeface="Times New Roman" panose="02020603050405020304" charset="0"/>
            </a:endParaRPr>
          </a:p>
          <a:p>
            <a:pPr marL="756285" marR="451485" lvl="1" indent="-287020">
              <a:lnSpc>
                <a:spcPct val="100000"/>
              </a:lnSpc>
              <a:spcBef>
                <a:spcPts val="445"/>
              </a:spcBef>
              <a:buFont typeface="Arial" panose="020B0604020202020204"/>
              <a:buChar char="–"/>
              <a:tabLst>
                <a:tab pos="756285" algn="l"/>
              </a:tabLst>
            </a:pPr>
            <a:r>
              <a:rPr sz="1800" spc="100" dirty="0">
                <a:latin typeface="Times New Roman" panose="02020603050405020304" charset="0"/>
                <a:cs typeface="Times New Roman" panose="02020603050405020304" charset="0"/>
              </a:rPr>
              <a:t>No</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need</a:t>
            </a:r>
            <a:r>
              <a:rPr sz="1800" spc="25" dirty="0">
                <a:latin typeface="Times New Roman" panose="02020603050405020304" charset="0"/>
                <a:cs typeface="Times New Roman" panose="02020603050405020304" charset="0"/>
              </a:rPr>
              <a:t> </a:t>
            </a:r>
            <a:r>
              <a:rPr sz="1800" spc="125" dirty="0">
                <a:latin typeface="Times New Roman" panose="02020603050405020304" charset="0"/>
                <a:cs typeface="Times New Roman" panose="02020603050405020304" charset="0"/>
              </a:rPr>
              <a:t>of</a:t>
            </a:r>
            <a:r>
              <a:rPr sz="1800" spc="1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a:t>
            </a:r>
            <a:r>
              <a:rPr sz="1800" spc="25"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high-</a:t>
            </a:r>
            <a:r>
              <a:rPr sz="1800" spc="110" dirty="0">
                <a:latin typeface="Times New Roman" panose="02020603050405020304" charset="0"/>
                <a:cs typeface="Times New Roman" panose="02020603050405020304" charset="0"/>
              </a:rPr>
              <a:t>powered</a:t>
            </a:r>
            <a:r>
              <a:rPr sz="1800" spc="4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and</a:t>
            </a:r>
            <a:r>
              <a:rPr sz="1800" spc="15"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high-</a:t>
            </a:r>
            <a:r>
              <a:rPr sz="1800" spc="85" dirty="0">
                <a:latin typeface="Times New Roman" panose="02020603050405020304" charset="0"/>
                <a:cs typeface="Times New Roman" panose="02020603050405020304" charset="0"/>
              </a:rPr>
              <a:t>priced</a:t>
            </a:r>
            <a:r>
              <a:rPr sz="1800" spc="35" dirty="0">
                <a:latin typeface="Times New Roman" panose="02020603050405020304" charset="0"/>
                <a:cs typeface="Times New Roman" panose="02020603050405020304" charset="0"/>
              </a:rPr>
              <a:t> </a:t>
            </a:r>
            <a:r>
              <a:rPr sz="1800" spc="110" dirty="0">
                <a:latin typeface="Times New Roman" panose="02020603050405020304" charset="0"/>
                <a:cs typeface="Times New Roman" panose="02020603050405020304" charset="0"/>
              </a:rPr>
              <a:t>computer</a:t>
            </a:r>
            <a:r>
              <a:rPr sz="1800" spc="40"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to</a:t>
            </a:r>
            <a:r>
              <a:rPr sz="1800" spc="10"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run</a:t>
            </a:r>
            <a:r>
              <a:rPr sz="1800" spc="1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cloud</a:t>
            </a:r>
            <a:r>
              <a:rPr sz="1800" spc="3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computing's </a:t>
            </a:r>
            <a:r>
              <a:rPr sz="1800" spc="110" dirty="0">
                <a:latin typeface="Times New Roman" panose="02020603050405020304" charset="0"/>
                <a:cs typeface="Times New Roman" panose="02020603050405020304" charset="0"/>
              </a:rPr>
              <a:t>web-</a:t>
            </a:r>
            <a:r>
              <a:rPr sz="1800" spc="55" dirty="0">
                <a:latin typeface="Times New Roman" panose="02020603050405020304" charset="0"/>
                <a:cs typeface="Times New Roman" panose="02020603050405020304" charset="0"/>
              </a:rPr>
              <a:t>based</a:t>
            </a:r>
            <a:r>
              <a:rPr sz="1800" spc="25"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applications.</a:t>
            </a:r>
            <a:endParaRPr sz="1800">
              <a:latin typeface="Times New Roman" panose="02020603050405020304" charset="0"/>
              <a:cs typeface="Times New Roman" panose="02020603050405020304" charset="0"/>
            </a:endParaRPr>
          </a:p>
          <a:p>
            <a:pPr marL="756285" marR="5080" lvl="1" indent="-287020">
              <a:lnSpc>
                <a:spcPct val="100000"/>
              </a:lnSpc>
              <a:spcBef>
                <a:spcPts val="435"/>
              </a:spcBef>
              <a:buFont typeface="Arial" panose="020B0604020202020204"/>
              <a:buChar char="–"/>
              <a:tabLst>
                <a:tab pos="756285" algn="l"/>
              </a:tabLst>
            </a:pPr>
            <a:r>
              <a:rPr sz="1800" dirty="0">
                <a:latin typeface="Times New Roman" panose="02020603050405020304" charset="0"/>
                <a:cs typeface="Times New Roman" panose="02020603050405020304" charset="0"/>
              </a:rPr>
              <a:t>Since</a:t>
            </a:r>
            <a:r>
              <a:rPr sz="1800" spc="20" dirty="0">
                <a:latin typeface="Times New Roman" panose="02020603050405020304" charset="0"/>
                <a:cs typeface="Times New Roman" panose="02020603050405020304" charset="0"/>
              </a:rPr>
              <a:t> </a:t>
            </a:r>
            <a:r>
              <a:rPr sz="1800" spc="70" dirty="0">
                <a:latin typeface="Times New Roman" panose="02020603050405020304" charset="0"/>
                <a:cs typeface="Times New Roman" panose="02020603050405020304" charset="0"/>
              </a:rPr>
              <a:t>applications</a:t>
            </a:r>
            <a:r>
              <a:rPr sz="1800" spc="25"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run</a:t>
            </a:r>
            <a:r>
              <a:rPr sz="1800" spc="20"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in</a:t>
            </a:r>
            <a:r>
              <a:rPr sz="1800" spc="25"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the</a:t>
            </a:r>
            <a:r>
              <a:rPr sz="1800" spc="25"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cloud,</a:t>
            </a:r>
            <a:r>
              <a:rPr sz="1800" spc="35" dirty="0">
                <a:latin typeface="Times New Roman" panose="02020603050405020304" charset="0"/>
                <a:cs typeface="Times New Roman" panose="02020603050405020304" charset="0"/>
              </a:rPr>
              <a:t> </a:t>
            </a:r>
            <a:r>
              <a:rPr sz="1800" spc="140" dirty="0">
                <a:latin typeface="Times New Roman" panose="02020603050405020304" charset="0"/>
                <a:cs typeface="Times New Roman" panose="02020603050405020304" charset="0"/>
              </a:rPr>
              <a:t>not</a:t>
            </a:r>
            <a:r>
              <a:rPr sz="1800" spc="20" dirty="0">
                <a:latin typeface="Times New Roman" panose="02020603050405020304" charset="0"/>
                <a:cs typeface="Times New Roman" panose="02020603050405020304" charset="0"/>
              </a:rPr>
              <a:t> </a:t>
            </a:r>
            <a:r>
              <a:rPr sz="1800" spc="110" dirty="0">
                <a:latin typeface="Times New Roman" panose="02020603050405020304" charset="0"/>
                <a:cs typeface="Times New Roman" panose="02020603050405020304" charset="0"/>
              </a:rPr>
              <a:t>on</a:t>
            </a:r>
            <a:r>
              <a:rPr sz="1800" spc="10"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the</a:t>
            </a:r>
            <a:r>
              <a:rPr sz="1800" spc="2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desktop</a:t>
            </a:r>
            <a:r>
              <a:rPr sz="1800" spc="10" dirty="0">
                <a:latin typeface="Times New Roman" panose="02020603050405020304" charset="0"/>
                <a:cs typeface="Times New Roman" panose="02020603050405020304" charset="0"/>
              </a:rPr>
              <a:t> </a:t>
            </a:r>
            <a:r>
              <a:rPr sz="1800" spc="-25" dirty="0">
                <a:latin typeface="Times New Roman" panose="02020603050405020304" charset="0"/>
                <a:cs typeface="Times New Roman" panose="02020603050405020304" charset="0"/>
              </a:rPr>
              <a:t>PC,</a:t>
            </a:r>
            <a:r>
              <a:rPr sz="1800" spc="1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your</a:t>
            </a:r>
            <a:r>
              <a:rPr sz="1800" spc="1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desktop</a:t>
            </a:r>
            <a:r>
              <a:rPr sz="1800" spc="10"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PC</a:t>
            </a:r>
            <a:r>
              <a:rPr sz="1800" spc="1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does</a:t>
            </a:r>
            <a:r>
              <a:rPr sz="1800" spc="15"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not </a:t>
            </a:r>
            <a:r>
              <a:rPr sz="1800" spc="90" dirty="0">
                <a:latin typeface="Times New Roman" panose="02020603050405020304" charset="0"/>
                <a:cs typeface="Times New Roman" panose="02020603050405020304" charset="0"/>
              </a:rPr>
              <a:t>need</a:t>
            </a:r>
            <a:r>
              <a:rPr sz="1800" spc="40"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the</a:t>
            </a:r>
            <a:r>
              <a:rPr sz="1800" spc="25" dirty="0">
                <a:latin typeface="Times New Roman" panose="02020603050405020304" charset="0"/>
                <a:cs typeface="Times New Roman" panose="02020603050405020304" charset="0"/>
              </a:rPr>
              <a:t> </a:t>
            </a:r>
            <a:r>
              <a:rPr sz="1800" spc="55" dirty="0">
                <a:latin typeface="Times New Roman" panose="02020603050405020304" charset="0"/>
                <a:cs typeface="Times New Roman" panose="02020603050405020304" charset="0"/>
              </a:rPr>
              <a:t>processing</a:t>
            </a:r>
            <a:r>
              <a:rPr sz="1800" spc="30" dirty="0">
                <a:latin typeface="Times New Roman" panose="02020603050405020304" charset="0"/>
                <a:cs typeface="Times New Roman" panose="02020603050405020304" charset="0"/>
              </a:rPr>
              <a:t> </a:t>
            </a:r>
            <a:r>
              <a:rPr sz="1800" spc="125" dirty="0">
                <a:latin typeface="Times New Roman" panose="02020603050405020304" charset="0"/>
                <a:cs typeface="Times New Roman" panose="02020603050405020304" charset="0"/>
              </a:rPr>
              <a:t>power</a:t>
            </a:r>
            <a:r>
              <a:rPr sz="1800" spc="40" dirty="0">
                <a:latin typeface="Times New Roman" panose="02020603050405020304" charset="0"/>
                <a:cs typeface="Times New Roman" panose="02020603050405020304" charset="0"/>
              </a:rPr>
              <a:t> </a:t>
            </a:r>
            <a:r>
              <a:rPr sz="1800" spc="130" dirty="0">
                <a:latin typeface="Times New Roman" panose="02020603050405020304" charset="0"/>
                <a:cs typeface="Times New Roman" panose="02020603050405020304" charset="0"/>
              </a:rPr>
              <a:t>or</a:t>
            </a:r>
            <a:r>
              <a:rPr sz="1800" spc="3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hard</a:t>
            </a:r>
            <a:r>
              <a:rPr sz="1800" spc="45" dirty="0">
                <a:latin typeface="Times New Roman" panose="02020603050405020304" charset="0"/>
                <a:cs typeface="Times New Roman" panose="02020603050405020304" charset="0"/>
              </a:rPr>
              <a:t> </a:t>
            </a:r>
            <a:r>
              <a:rPr sz="1800" spc="55" dirty="0">
                <a:latin typeface="Times New Roman" panose="02020603050405020304" charset="0"/>
                <a:cs typeface="Times New Roman" panose="02020603050405020304" charset="0"/>
              </a:rPr>
              <a:t>disk</a:t>
            </a:r>
            <a:r>
              <a:rPr sz="1800" spc="2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space</a:t>
            </a:r>
            <a:r>
              <a:rPr sz="1800" spc="25" dirty="0">
                <a:latin typeface="Times New Roman" panose="02020603050405020304" charset="0"/>
                <a:cs typeface="Times New Roman" panose="02020603050405020304" charset="0"/>
              </a:rPr>
              <a:t> </a:t>
            </a:r>
            <a:r>
              <a:rPr sz="1800" spc="100" dirty="0">
                <a:latin typeface="Times New Roman" panose="02020603050405020304" charset="0"/>
                <a:cs typeface="Times New Roman" panose="02020603050405020304" charset="0"/>
              </a:rPr>
              <a:t>demanded</a:t>
            </a:r>
            <a:r>
              <a:rPr sz="1800" spc="4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by</a:t>
            </a:r>
            <a:r>
              <a:rPr sz="1800" spc="30" dirty="0">
                <a:latin typeface="Times New Roman" panose="02020603050405020304" charset="0"/>
                <a:cs typeface="Times New Roman" panose="02020603050405020304" charset="0"/>
              </a:rPr>
              <a:t> </a:t>
            </a:r>
            <a:r>
              <a:rPr sz="1800" spc="100" dirty="0">
                <a:latin typeface="Times New Roman" panose="02020603050405020304" charset="0"/>
                <a:cs typeface="Times New Roman" panose="02020603050405020304" charset="0"/>
              </a:rPr>
              <a:t>traditional</a:t>
            </a:r>
            <a:r>
              <a:rPr sz="1800" spc="45"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desktop </a:t>
            </a:r>
            <a:r>
              <a:rPr sz="1800" spc="80" dirty="0">
                <a:latin typeface="Times New Roman" panose="02020603050405020304" charset="0"/>
                <a:cs typeface="Times New Roman" panose="02020603050405020304" charset="0"/>
              </a:rPr>
              <a:t>software.</a:t>
            </a:r>
            <a:endParaRPr sz="1800">
              <a:latin typeface="Times New Roman" panose="02020603050405020304" charset="0"/>
              <a:cs typeface="Times New Roman" panose="02020603050405020304" charset="0"/>
            </a:endParaRPr>
          </a:p>
          <a:p>
            <a:pPr marL="756285" lvl="1" indent="-286385">
              <a:lnSpc>
                <a:spcPct val="100000"/>
              </a:lnSpc>
              <a:spcBef>
                <a:spcPts val="435"/>
              </a:spcBef>
              <a:buFont typeface="Arial" panose="020B0604020202020204"/>
              <a:buChar char="–"/>
              <a:tabLst>
                <a:tab pos="756285" algn="l"/>
              </a:tabLst>
            </a:pPr>
            <a:r>
              <a:rPr sz="1800" spc="125" dirty="0">
                <a:latin typeface="Times New Roman" panose="02020603050405020304" charset="0"/>
                <a:cs typeface="Times New Roman" panose="02020603050405020304" charset="0"/>
              </a:rPr>
              <a:t>When</a:t>
            </a:r>
            <a:r>
              <a:rPr sz="1800" spc="35"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you</a:t>
            </a:r>
            <a:r>
              <a:rPr sz="1800" spc="40"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are</a:t>
            </a:r>
            <a:r>
              <a:rPr sz="1800" spc="2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using</a:t>
            </a:r>
            <a:r>
              <a:rPr sz="1800" spc="30"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web-</a:t>
            </a:r>
            <a:r>
              <a:rPr sz="1800" spc="55" dirty="0">
                <a:latin typeface="Times New Roman" panose="02020603050405020304" charset="0"/>
                <a:cs typeface="Times New Roman" panose="02020603050405020304" charset="0"/>
              </a:rPr>
              <a:t>based</a:t>
            </a:r>
            <a:r>
              <a:rPr sz="1800" spc="25" dirty="0">
                <a:latin typeface="Times New Roman" panose="02020603050405020304" charset="0"/>
                <a:cs typeface="Times New Roman" panose="02020603050405020304" charset="0"/>
              </a:rPr>
              <a:t> </a:t>
            </a:r>
            <a:r>
              <a:rPr sz="1800" spc="70" dirty="0">
                <a:latin typeface="Times New Roman" panose="02020603050405020304" charset="0"/>
                <a:cs typeface="Times New Roman" panose="02020603050405020304" charset="0"/>
              </a:rPr>
              <a:t>applications,</a:t>
            </a:r>
            <a:r>
              <a:rPr sz="1800" spc="4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your</a:t>
            </a:r>
            <a:r>
              <a:rPr sz="1800" spc="3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PC</a:t>
            </a:r>
            <a:r>
              <a:rPr sz="1800" spc="2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can</a:t>
            </a:r>
            <a:r>
              <a:rPr sz="1800" spc="35"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be</a:t>
            </a:r>
            <a:r>
              <a:rPr sz="1800" spc="4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less</a:t>
            </a:r>
            <a:r>
              <a:rPr sz="1800" spc="10" dirty="0">
                <a:latin typeface="Times New Roman" panose="02020603050405020304" charset="0"/>
                <a:cs typeface="Times New Roman" panose="02020603050405020304" charset="0"/>
              </a:rPr>
              <a:t> </a:t>
            </a:r>
            <a:r>
              <a:rPr sz="1800" spc="55" dirty="0">
                <a:latin typeface="Times New Roman" panose="02020603050405020304" charset="0"/>
                <a:cs typeface="Times New Roman" panose="02020603050405020304" charset="0"/>
              </a:rPr>
              <a:t>expensive,</a:t>
            </a:r>
            <a:r>
              <a:rPr sz="1800" spc="5"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with</a:t>
            </a:r>
            <a:r>
              <a:rPr sz="1800" spc="45"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a</a:t>
            </a:r>
            <a:endParaRPr sz="1800">
              <a:latin typeface="Times New Roman" panose="02020603050405020304" charset="0"/>
              <a:cs typeface="Times New Roman" panose="02020603050405020304" charset="0"/>
            </a:endParaRPr>
          </a:p>
          <a:p>
            <a:pPr marL="756285">
              <a:lnSpc>
                <a:spcPct val="100000"/>
              </a:lnSpc>
            </a:pPr>
            <a:r>
              <a:rPr sz="1800" spc="80" dirty="0">
                <a:latin typeface="Times New Roman" panose="02020603050405020304" charset="0"/>
                <a:cs typeface="Times New Roman" panose="02020603050405020304" charset="0"/>
              </a:rPr>
              <a:t>smaller</a:t>
            </a:r>
            <a:r>
              <a:rPr sz="1800" spc="15"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hard</a:t>
            </a:r>
            <a:r>
              <a:rPr sz="1800" spc="30"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disk,</a:t>
            </a:r>
            <a:r>
              <a:rPr sz="1800" spc="1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less</a:t>
            </a:r>
            <a:r>
              <a:rPr sz="1800" spc="20" dirty="0">
                <a:latin typeface="Times New Roman" panose="02020603050405020304" charset="0"/>
                <a:cs typeface="Times New Roman" panose="02020603050405020304" charset="0"/>
              </a:rPr>
              <a:t> </a:t>
            </a:r>
            <a:r>
              <a:rPr sz="1800" spc="100" dirty="0">
                <a:latin typeface="Times New Roman" panose="02020603050405020304" charset="0"/>
                <a:cs typeface="Times New Roman" panose="02020603050405020304" charset="0"/>
              </a:rPr>
              <a:t>memory,</a:t>
            </a:r>
            <a:r>
              <a:rPr sz="1800" spc="15"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more</a:t>
            </a:r>
            <a:r>
              <a:rPr sz="1800" spc="35"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efficient</a:t>
            </a:r>
            <a:r>
              <a:rPr sz="1800" spc="20" dirty="0">
                <a:latin typeface="Times New Roman" panose="02020603050405020304" charset="0"/>
                <a:cs typeface="Times New Roman" panose="02020603050405020304" charset="0"/>
              </a:rPr>
              <a:t> </a:t>
            </a:r>
            <a:r>
              <a:rPr sz="1800" spc="-10" dirty="0">
                <a:latin typeface="Times New Roman" panose="02020603050405020304" charset="0"/>
                <a:cs typeface="Times New Roman" panose="02020603050405020304" charset="0"/>
              </a:rPr>
              <a:t>processor...</a:t>
            </a:r>
            <a:endParaRPr sz="1800">
              <a:latin typeface="Times New Roman" panose="02020603050405020304" charset="0"/>
              <a:cs typeface="Times New Roman" panose="02020603050405020304" charset="0"/>
            </a:endParaRPr>
          </a:p>
          <a:p>
            <a:pPr marL="756285" marR="542925" lvl="1" indent="-287020">
              <a:lnSpc>
                <a:spcPct val="100000"/>
              </a:lnSpc>
              <a:spcBef>
                <a:spcPts val="430"/>
              </a:spcBef>
              <a:buFont typeface="Arial" panose="020B0604020202020204"/>
              <a:buChar char="–"/>
              <a:tabLst>
                <a:tab pos="756285" algn="l"/>
              </a:tabLst>
            </a:pPr>
            <a:r>
              <a:rPr sz="1800" spc="75" dirty="0">
                <a:latin typeface="Times New Roman" panose="02020603050405020304" charset="0"/>
                <a:cs typeface="Times New Roman" panose="02020603050405020304" charset="0"/>
              </a:rPr>
              <a:t>In</a:t>
            </a:r>
            <a:r>
              <a:rPr sz="1800" dirty="0">
                <a:latin typeface="Times New Roman" panose="02020603050405020304" charset="0"/>
                <a:cs typeface="Times New Roman" panose="02020603050405020304" charset="0"/>
              </a:rPr>
              <a:t> </a:t>
            </a:r>
            <a:r>
              <a:rPr sz="1800" spc="70" dirty="0">
                <a:latin typeface="Times New Roman" panose="02020603050405020304" charset="0"/>
                <a:cs typeface="Times New Roman" panose="02020603050405020304" charset="0"/>
              </a:rPr>
              <a:t>fact,</a:t>
            </a:r>
            <a:r>
              <a:rPr sz="1800" spc="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your</a:t>
            </a:r>
            <a:r>
              <a:rPr sz="1800" spc="15"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PC</a:t>
            </a:r>
            <a:r>
              <a:rPr sz="1800" spc="10"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in</a:t>
            </a:r>
            <a:r>
              <a:rPr sz="1800" spc="2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this</a:t>
            </a:r>
            <a:r>
              <a:rPr sz="1800"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scenario</a:t>
            </a:r>
            <a:r>
              <a:rPr sz="1800" spc="10"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does</a:t>
            </a:r>
            <a:r>
              <a:rPr sz="1800" spc="5" dirty="0">
                <a:latin typeface="Times New Roman" panose="02020603050405020304" charset="0"/>
                <a:cs typeface="Times New Roman" panose="02020603050405020304" charset="0"/>
              </a:rPr>
              <a:t> </a:t>
            </a:r>
            <a:r>
              <a:rPr sz="1800" spc="140" dirty="0">
                <a:latin typeface="Times New Roman" panose="02020603050405020304" charset="0"/>
                <a:cs typeface="Times New Roman" panose="02020603050405020304" charset="0"/>
              </a:rPr>
              <a:t>not</a:t>
            </a:r>
            <a:r>
              <a:rPr sz="1800" spc="10" dirty="0">
                <a:latin typeface="Times New Roman" panose="02020603050405020304" charset="0"/>
                <a:cs typeface="Times New Roman" panose="02020603050405020304" charset="0"/>
              </a:rPr>
              <a:t> </a:t>
            </a:r>
            <a:r>
              <a:rPr sz="1800" spc="70" dirty="0">
                <a:latin typeface="Times New Roman" panose="02020603050405020304" charset="0"/>
                <a:cs typeface="Times New Roman" panose="02020603050405020304" charset="0"/>
              </a:rPr>
              <a:t>even</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need</a:t>
            </a:r>
            <a:r>
              <a:rPr sz="1800" spc="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a:t>
            </a:r>
            <a:r>
              <a:rPr sz="1800" spc="2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CD</a:t>
            </a:r>
            <a:r>
              <a:rPr sz="1800" spc="5" dirty="0">
                <a:latin typeface="Times New Roman" panose="02020603050405020304" charset="0"/>
                <a:cs typeface="Times New Roman" panose="02020603050405020304" charset="0"/>
              </a:rPr>
              <a:t> </a:t>
            </a:r>
            <a:r>
              <a:rPr sz="1800" spc="130" dirty="0">
                <a:latin typeface="Times New Roman" panose="02020603050405020304" charset="0"/>
                <a:cs typeface="Times New Roman" panose="02020603050405020304" charset="0"/>
              </a:rPr>
              <a:t>or</a:t>
            </a:r>
            <a:r>
              <a:rPr sz="1800" dirty="0">
                <a:latin typeface="Times New Roman" panose="02020603050405020304" charset="0"/>
                <a:cs typeface="Times New Roman" panose="02020603050405020304" charset="0"/>
              </a:rPr>
              <a:t> DVD</a:t>
            </a:r>
            <a:r>
              <a:rPr sz="1800" spc="3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drive,</a:t>
            </a:r>
            <a:r>
              <a:rPr sz="1800" spc="1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as</a:t>
            </a:r>
            <a:r>
              <a:rPr sz="1800" spc="-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no </a:t>
            </a:r>
            <a:r>
              <a:rPr sz="1800" spc="95" dirty="0">
                <a:latin typeface="Times New Roman" panose="02020603050405020304" charset="0"/>
                <a:cs typeface="Times New Roman" panose="02020603050405020304" charset="0"/>
              </a:rPr>
              <a:t>software</a:t>
            </a:r>
            <a:r>
              <a:rPr sz="1800" spc="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programs</a:t>
            </a:r>
            <a:r>
              <a:rPr sz="1800" spc="1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have</a:t>
            </a:r>
            <a:r>
              <a:rPr sz="1800" spc="-5"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to</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be</a:t>
            </a:r>
            <a:r>
              <a:rPr sz="1800" spc="1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loaded</a:t>
            </a:r>
            <a:r>
              <a:rPr sz="1800" spc="2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and</a:t>
            </a:r>
            <a:r>
              <a:rPr sz="1800" spc="25" dirty="0">
                <a:latin typeface="Times New Roman" panose="02020603050405020304" charset="0"/>
                <a:cs typeface="Times New Roman" panose="02020603050405020304" charset="0"/>
              </a:rPr>
              <a:t> </a:t>
            </a:r>
            <a:r>
              <a:rPr sz="1800" spc="110" dirty="0">
                <a:latin typeface="Times New Roman" panose="02020603050405020304" charset="0"/>
                <a:cs typeface="Times New Roman" panose="02020603050405020304" charset="0"/>
              </a:rPr>
              <a:t>no</a:t>
            </a:r>
            <a:r>
              <a:rPr sz="1800" spc="20"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document</a:t>
            </a:r>
            <a:r>
              <a:rPr sz="1800" spc="2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files</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need</a:t>
            </a:r>
            <a:r>
              <a:rPr sz="1800" spc="20"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to</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be</a:t>
            </a:r>
            <a:r>
              <a:rPr sz="1800" spc="10" dirty="0">
                <a:latin typeface="Times New Roman" panose="02020603050405020304" charset="0"/>
                <a:cs typeface="Times New Roman" panose="02020603050405020304" charset="0"/>
              </a:rPr>
              <a:t> </a:t>
            </a:r>
            <a:r>
              <a:rPr sz="1800" spc="-10" dirty="0">
                <a:latin typeface="Times New Roman" panose="02020603050405020304" charset="0"/>
                <a:cs typeface="Times New Roman" panose="02020603050405020304" charset="0"/>
              </a:rPr>
              <a:t>saved.</a:t>
            </a:r>
            <a:endParaRPr sz="18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5979"/>
            <a:ext cx="8229600" cy="655955"/>
          </a:xfrm>
          <a:prstGeom prst="rect">
            <a:avLst/>
          </a:prstGeom>
        </p:spPr>
        <p:txBody>
          <a:bodyPr vert="horz" wrap="square" lIns="0" tIns="225678" rIns="0" bIns="0" rtlCol="0">
            <a:spAutoFit/>
          </a:bodyPr>
          <a:lstStyle/>
          <a:p>
            <a:pPr marL="1388745">
              <a:lnSpc>
                <a:spcPct val="100000"/>
              </a:lnSpc>
              <a:spcBef>
                <a:spcPts val="95"/>
              </a:spcBef>
            </a:pPr>
            <a:r>
              <a:rPr spc="-20" dirty="0">
                <a:solidFill>
                  <a:srgbClr val="C00000"/>
                </a:solidFill>
                <a:latin typeface="Times New Roman" panose="02020603050405020304" charset="0"/>
                <a:cs typeface="Times New Roman" panose="02020603050405020304" charset="0"/>
              </a:rPr>
              <a:t>Advantages</a:t>
            </a:r>
            <a:r>
              <a:rPr spc="-3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0"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535940" y="931085"/>
            <a:ext cx="7790180" cy="3069590"/>
          </a:xfrm>
          <a:prstGeom prst="rect">
            <a:avLst/>
          </a:prstGeom>
        </p:spPr>
        <p:txBody>
          <a:bodyPr vert="horz" wrap="square" lIns="0" tIns="71120" rIns="0" bIns="0" rtlCol="0">
            <a:spAutoFit/>
          </a:bodyPr>
          <a:lstStyle/>
          <a:p>
            <a:pPr marL="355600" indent="-342900">
              <a:lnSpc>
                <a:spcPct val="100000"/>
              </a:lnSpc>
              <a:spcBef>
                <a:spcPts val="560"/>
              </a:spcBef>
              <a:buFont typeface="Arial" panose="020B0604020202020204"/>
              <a:buChar char="•"/>
              <a:tabLst>
                <a:tab pos="355600" algn="l"/>
              </a:tabLst>
            </a:pPr>
            <a:r>
              <a:rPr sz="1800" b="1" dirty="0">
                <a:latin typeface="Times New Roman" panose="02020603050405020304" charset="0"/>
                <a:cs typeface="Times New Roman" panose="02020603050405020304" charset="0"/>
              </a:rPr>
              <a:t>Improved</a:t>
            </a:r>
            <a:r>
              <a:rPr sz="1800" b="1" spc="-85"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performance:</a:t>
            </a:r>
            <a:endParaRPr sz="1800">
              <a:latin typeface="Times New Roman" panose="02020603050405020304" charset="0"/>
              <a:cs typeface="Times New Roman" panose="02020603050405020304" charset="0"/>
            </a:endParaRPr>
          </a:p>
          <a:p>
            <a:pPr marL="756285" marR="551815" lvl="1" indent="-287020">
              <a:lnSpc>
                <a:spcPct val="100000"/>
              </a:lnSpc>
              <a:spcBef>
                <a:spcPts val="405"/>
              </a:spcBef>
              <a:buFont typeface="Arial" panose="020B0604020202020204"/>
              <a:buChar char="–"/>
              <a:tabLst>
                <a:tab pos="756285" algn="l"/>
              </a:tabLst>
            </a:pPr>
            <a:r>
              <a:rPr sz="1600" spc="130" dirty="0">
                <a:latin typeface="Times New Roman" panose="02020603050405020304" charset="0"/>
                <a:cs typeface="Times New Roman" panose="02020603050405020304" charset="0"/>
              </a:rPr>
              <a:t>With</a:t>
            </a:r>
            <a:r>
              <a:rPr sz="1600" spc="1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few</a:t>
            </a:r>
            <a:r>
              <a:rPr sz="1600" spc="1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large</a:t>
            </a:r>
            <a:r>
              <a:rPr sz="1600" spc="1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programs</a:t>
            </a:r>
            <a:r>
              <a:rPr sz="1600" spc="3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hogging</a:t>
            </a:r>
            <a:r>
              <a:rPr sz="160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2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computer's</a:t>
            </a:r>
            <a:r>
              <a:rPr sz="1600" spc="3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memory,</a:t>
            </a:r>
            <a:r>
              <a:rPr sz="1600" spc="4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will</a:t>
            </a:r>
            <a:r>
              <a:rPr sz="1600" dirty="0">
                <a:latin typeface="Times New Roman" panose="02020603050405020304" charset="0"/>
                <a:cs typeface="Times New Roman" panose="02020603050405020304" charset="0"/>
              </a:rPr>
              <a:t> see</a:t>
            </a:r>
            <a:r>
              <a:rPr sz="1600" spc="1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better </a:t>
            </a:r>
            <a:r>
              <a:rPr sz="1600" spc="85" dirty="0">
                <a:latin typeface="Times New Roman" panose="02020603050405020304" charset="0"/>
                <a:cs typeface="Times New Roman" panose="02020603050405020304" charset="0"/>
              </a:rPr>
              <a:t>performance</a:t>
            </a:r>
            <a:r>
              <a:rPr sz="1600" spc="50" dirty="0">
                <a:latin typeface="Times New Roman" panose="02020603050405020304" charset="0"/>
                <a:cs typeface="Times New Roman" panose="02020603050405020304" charset="0"/>
              </a:rPr>
              <a:t> </a:t>
            </a:r>
            <a:r>
              <a:rPr sz="1600" spc="125" dirty="0">
                <a:latin typeface="Times New Roman" panose="02020603050405020304" charset="0"/>
                <a:cs typeface="Times New Roman" panose="02020603050405020304" charset="0"/>
              </a:rPr>
              <a:t>from</a:t>
            </a:r>
            <a:r>
              <a:rPr sz="1600" spc="1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45" dirty="0">
                <a:latin typeface="Times New Roman" panose="02020603050405020304" charset="0"/>
                <a:cs typeface="Times New Roman" panose="02020603050405020304" charset="0"/>
              </a:rPr>
              <a:t> </a:t>
            </a:r>
            <a:r>
              <a:rPr sz="1600" spc="-25" dirty="0">
                <a:latin typeface="Times New Roman" panose="02020603050405020304" charset="0"/>
                <a:cs typeface="Times New Roman" panose="02020603050405020304" charset="0"/>
              </a:rPr>
              <a:t>PC.</a:t>
            </a:r>
            <a:endParaRPr sz="1600">
              <a:latin typeface="Times New Roman" panose="02020603050405020304" charset="0"/>
              <a:cs typeface="Times New Roman" panose="02020603050405020304" charset="0"/>
            </a:endParaRPr>
          </a:p>
          <a:p>
            <a:pPr marL="756285" marR="5080" lvl="1" indent="-287020">
              <a:lnSpc>
                <a:spcPct val="100000"/>
              </a:lnSpc>
              <a:spcBef>
                <a:spcPts val="385"/>
              </a:spcBef>
              <a:buFont typeface="Arial" panose="020B0604020202020204"/>
              <a:buChar char="–"/>
              <a:tabLst>
                <a:tab pos="756285" algn="l"/>
              </a:tabLst>
            </a:pPr>
            <a:r>
              <a:rPr sz="1600" spc="75" dirty="0">
                <a:latin typeface="Times New Roman" panose="02020603050405020304" charset="0"/>
                <a:cs typeface="Times New Roman" panose="02020603050405020304" charset="0"/>
              </a:rPr>
              <a:t>Computers</a:t>
            </a:r>
            <a:r>
              <a:rPr sz="1600" spc="4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in</a:t>
            </a:r>
            <a:r>
              <a:rPr sz="1600" spc="3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cloud</a:t>
            </a:r>
            <a:r>
              <a:rPr sz="1600" spc="3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spc="4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system</a:t>
            </a:r>
            <a:r>
              <a:rPr sz="1600" spc="25" dirty="0">
                <a:latin typeface="Times New Roman" panose="02020603050405020304" charset="0"/>
                <a:cs typeface="Times New Roman" panose="02020603050405020304" charset="0"/>
              </a:rPr>
              <a:t> </a:t>
            </a:r>
            <a:r>
              <a:rPr sz="1600" spc="125" dirty="0">
                <a:latin typeface="Times New Roman" panose="02020603050405020304" charset="0"/>
                <a:cs typeface="Times New Roman" panose="02020603050405020304" charset="0"/>
              </a:rPr>
              <a:t>boot</a:t>
            </a:r>
            <a:r>
              <a:rPr sz="1600" spc="5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1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run</a:t>
            </a:r>
            <a:r>
              <a:rPr sz="1600" spc="5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faster</a:t>
            </a:r>
            <a:r>
              <a:rPr sz="1600" spc="2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because</a:t>
            </a:r>
            <a:r>
              <a:rPr sz="1600" spc="4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they</a:t>
            </a:r>
            <a:r>
              <a:rPr sz="1600" spc="4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have</a:t>
            </a:r>
            <a:r>
              <a:rPr sz="1600" spc="3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fewer </a:t>
            </a:r>
            <a:r>
              <a:rPr sz="1600" spc="65" dirty="0">
                <a:latin typeface="Times New Roman" panose="02020603050405020304" charset="0"/>
                <a:cs typeface="Times New Roman" panose="02020603050405020304" charset="0"/>
              </a:rPr>
              <a:t>programs</a:t>
            </a:r>
            <a:r>
              <a:rPr sz="1600" spc="9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5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processes</a:t>
            </a:r>
            <a:r>
              <a:rPr sz="1600" spc="12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loaded</a:t>
            </a:r>
            <a:r>
              <a:rPr sz="1600" spc="6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into</a:t>
            </a:r>
            <a:r>
              <a:rPr sz="1600" spc="5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memory.</a:t>
            </a:r>
            <a:endParaRPr sz="1600">
              <a:latin typeface="Times New Roman" panose="02020603050405020304" charset="0"/>
              <a:cs typeface="Times New Roman" panose="02020603050405020304" charset="0"/>
            </a:endParaRPr>
          </a:p>
          <a:p>
            <a:pPr marL="355600" indent="-342900">
              <a:lnSpc>
                <a:spcPct val="100000"/>
              </a:lnSpc>
              <a:spcBef>
                <a:spcPts val="415"/>
              </a:spcBef>
              <a:buFont typeface="Arial" panose="020B0604020202020204"/>
              <a:buChar char="•"/>
              <a:tabLst>
                <a:tab pos="355600" algn="l"/>
              </a:tabLst>
            </a:pPr>
            <a:r>
              <a:rPr sz="1800" b="1" dirty="0">
                <a:latin typeface="Times New Roman" panose="02020603050405020304" charset="0"/>
                <a:cs typeface="Times New Roman" panose="02020603050405020304" charset="0"/>
              </a:rPr>
              <a:t>Reduced</a:t>
            </a:r>
            <a:r>
              <a:rPr sz="1800" b="1" spc="-70"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software</a:t>
            </a:r>
            <a:r>
              <a:rPr sz="1800" b="1" spc="-75"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costs:</a:t>
            </a:r>
            <a:endParaRPr sz="1800">
              <a:latin typeface="Times New Roman" panose="02020603050405020304" charset="0"/>
              <a:cs typeface="Times New Roman" panose="02020603050405020304" charset="0"/>
            </a:endParaRPr>
          </a:p>
          <a:p>
            <a:pPr marL="756285" marR="60325" lvl="1" indent="-287020">
              <a:lnSpc>
                <a:spcPct val="100000"/>
              </a:lnSpc>
              <a:spcBef>
                <a:spcPts val="400"/>
              </a:spcBef>
              <a:buFont typeface="Arial" panose="020B0604020202020204"/>
              <a:buChar char="–"/>
              <a:tabLst>
                <a:tab pos="756285" algn="l"/>
              </a:tabLst>
            </a:pPr>
            <a:r>
              <a:rPr sz="1600" spc="65" dirty="0">
                <a:latin typeface="Times New Roman" panose="02020603050405020304" charset="0"/>
                <a:cs typeface="Times New Roman" panose="02020603050405020304" charset="0"/>
              </a:rPr>
              <a:t>Instead</a:t>
            </a:r>
            <a:r>
              <a:rPr sz="1600" spc="-1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a:t>
            </a:r>
            <a:r>
              <a:rPr sz="1600" spc="3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purchasing</a:t>
            </a:r>
            <a:r>
              <a:rPr sz="1600" spc="10"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expensive</a:t>
            </a:r>
            <a:r>
              <a:rPr sz="1600" spc="2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software</a:t>
            </a:r>
            <a:r>
              <a:rPr sz="1600" spc="5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applications,</a:t>
            </a:r>
            <a:r>
              <a:rPr sz="1600" spc="-1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can</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get</a:t>
            </a:r>
            <a:r>
              <a:rPr sz="1600" spc="2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most</a:t>
            </a:r>
            <a:r>
              <a:rPr sz="1600" spc="3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a:t>
            </a:r>
            <a:r>
              <a:rPr sz="1600" spc="3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what</a:t>
            </a:r>
            <a:r>
              <a:rPr sz="1600" spc="20"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you </a:t>
            </a:r>
            <a:r>
              <a:rPr sz="1600" spc="80" dirty="0">
                <a:latin typeface="Times New Roman" panose="02020603050405020304" charset="0"/>
                <a:cs typeface="Times New Roman" panose="02020603050405020304" charset="0"/>
              </a:rPr>
              <a:t>need</a:t>
            </a:r>
            <a:r>
              <a:rPr sz="1600" spc="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for</a:t>
            </a:r>
            <a:r>
              <a:rPr sz="1600" spc="2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free.</a:t>
            </a:r>
            <a:endParaRPr sz="1600">
              <a:latin typeface="Times New Roman" panose="02020603050405020304" charset="0"/>
              <a:cs typeface="Times New Roman" panose="02020603050405020304" charset="0"/>
            </a:endParaRPr>
          </a:p>
          <a:p>
            <a:pPr marL="1155700" lvl="2" indent="-228600">
              <a:lnSpc>
                <a:spcPct val="100000"/>
              </a:lnSpc>
              <a:spcBef>
                <a:spcPts val="345"/>
              </a:spcBef>
              <a:buFont typeface="Arial" panose="020B0604020202020204"/>
              <a:buChar char="•"/>
              <a:tabLst>
                <a:tab pos="1155700" algn="l"/>
              </a:tabLst>
            </a:pPr>
            <a:r>
              <a:rPr sz="1200" spc="70" dirty="0">
                <a:latin typeface="Times New Roman" panose="02020603050405020304" charset="0"/>
                <a:cs typeface="Times New Roman" panose="02020603050405020304" charset="0"/>
              </a:rPr>
              <a:t>most</a:t>
            </a:r>
            <a:r>
              <a:rPr sz="1200" spc="65"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cloud</a:t>
            </a:r>
            <a:r>
              <a:rPr sz="1200" spc="50" dirty="0">
                <a:latin typeface="Times New Roman" panose="02020603050405020304" charset="0"/>
                <a:cs typeface="Times New Roman" panose="02020603050405020304" charset="0"/>
              </a:rPr>
              <a:t> </a:t>
            </a:r>
            <a:r>
              <a:rPr sz="1200" spc="70" dirty="0">
                <a:latin typeface="Times New Roman" panose="02020603050405020304" charset="0"/>
                <a:cs typeface="Times New Roman" panose="02020603050405020304" charset="0"/>
              </a:rPr>
              <a:t>computing</a:t>
            </a:r>
            <a:r>
              <a:rPr sz="1200" spc="20" dirty="0">
                <a:latin typeface="Times New Roman" panose="02020603050405020304" charset="0"/>
                <a:cs typeface="Times New Roman" panose="02020603050405020304" charset="0"/>
              </a:rPr>
              <a:t> </a:t>
            </a:r>
            <a:r>
              <a:rPr sz="1200" spc="50" dirty="0">
                <a:latin typeface="Times New Roman" panose="02020603050405020304" charset="0"/>
                <a:cs typeface="Times New Roman" panose="02020603050405020304" charset="0"/>
              </a:rPr>
              <a:t>applications</a:t>
            </a:r>
            <a:r>
              <a:rPr sz="1200" spc="3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today,</a:t>
            </a:r>
            <a:r>
              <a:rPr sz="1200" spc="3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such</a:t>
            </a:r>
            <a:r>
              <a:rPr sz="1200" spc="7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as</a:t>
            </a:r>
            <a:r>
              <a:rPr sz="1200" spc="60" dirty="0">
                <a:latin typeface="Times New Roman" panose="02020603050405020304" charset="0"/>
                <a:cs typeface="Times New Roman" panose="02020603050405020304" charset="0"/>
              </a:rPr>
              <a:t> </a:t>
            </a:r>
            <a:r>
              <a:rPr sz="1200" spc="80" dirty="0">
                <a:latin typeface="Times New Roman" panose="02020603050405020304" charset="0"/>
                <a:cs typeface="Times New Roman" panose="02020603050405020304" charset="0"/>
              </a:rPr>
              <a:t>the</a:t>
            </a:r>
            <a:r>
              <a:rPr sz="1200" spc="4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Google</a:t>
            </a:r>
            <a:r>
              <a:rPr sz="1200" spc="7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Docs</a:t>
            </a:r>
            <a:r>
              <a:rPr sz="1200" spc="75" dirty="0">
                <a:latin typeface="Times New Roman" panose="02020603050405020304" charset="0"/>
                <a:cs typeface="Times New Roman" panose="02020603050405020304" charset="0"/>
              </a:rPr>
              <a:t> </a:t>
            </a:r>
            <a:r>
              <a:rPr sz="1200" spc="45" dirty="0">
                <a:latin typeface="Times New Roman" panose="02020603050405020304" charset="0"/>
                <a:cs typeface="Times New Roman" panose="02020603050405020304" charset="0"/>
              </a:rPr>
              <a:t>suite</a:t>
            </a:r>
            <a:r>
              <a:rPr sz="1400" spc="45" dirty="0">
                <a:latin typeface="Times New Roman" panose="02020603050405020304" charset="0"/>
                <a:cs typeface="Times New Roman" panose="02020603050405020304" charset="0"/>
              </a:rPr>
              <a:t>.</a:t>
            </a:r>
            <a:endParaRPr sz="1400">
              <a:latin typeface="Times New Roman" panose="02020603050405020304" charset="0"/>
              <a:cs typeface="Times New Roman" panose="02020603050405020304" charset="0"/>
            </a:endParaRPr>
          </a:p>
          <a:p>
            <a:pPr marL="756285" lvl="1" indent="-286385">
              <a:lnSpc>
                <a:spcPct val="100000"/>
              </a:lnSpc>
              <a:spcBef>
                <a:spcPts val="340"/>
              </a:spcBef>
              <a:buFont typeface="Arial" panose="020B0604020202020204"/>
              <a:buChar char="–"/>
              <a:tabLst>
                <a:tab pos="756285" algn="l"/>
              </a:tabLst>
            </a:pPr>
            <a:r>
              <a:rPr sz="1400" spc="85" dirty="0">
                <a:latin typeface="Times New Roman" panose="02020603050405020304" charset="0"/>
                <a:cs typeface="Times New Roman" panose="02020603050405020304" charset="0"/>
              </a:rPr>
              <a:t>better</a:t>
            </a:r>
            <a:r>
              <a:rPr sz="1400" spc="15"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than</a:t>
            </a:r>
            <a:r>
              <a:rPr sz="1400" spc="15" dirty="0">
                <a:latin typeface="Times New Roman" panose="02020603050405020304" charset="0"/>
                <a:cs typeface="Times New Roman" panose="02020603050405020304" charset="0"/>
              </a:rPr>
              <a:t> </a:t>
            </a:r>
            <a:r>
              <a:rPr sz="1400" spc="55" dirty="0">
                <a:latin typeface="Times New Roman" panose="02020603050405020304" charset="0"/>
                <a:cs typeface="Times New Roman" panose="02020603050405020304" charset="0"/>
              </a:rPr>
              <a:t>paying</a:t>
            </a:r>
            <a:r>
              <a:rPr sz="1400" spc="15"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for</a:t>
            </a:r>
            <a:r>
              <a:rPr sz="1400" spc="-20" dirty="0">
                <a:latin typeface="Times New Roman" panose="02020603050405020304" charset="0"/>
                <a:cs typeface="Times New Roman" panose="02020603050405020304" charset="0"/>
              </a:rPr>
              <a:t> </a:t>
            </a:r>
            <a:r>
              <a:rPr sz="1400" spc="65" dirty="0">
                <a:latin typeface="Times New Roman" panose="02020603050405020304" charset="0"/>
                <a:cs typeface="Times New Roman" panose="02020603050405020304" charset="0"/>
              </a:rPr>
              <a:t>similar</a:t>
            </a:r>
            <a:r>
              <a:rPr sz="1400" spc="-15" dirty="0">
                <a:latin typeface="Times New Roman" panose="02020603050405020304" charset="0"/>
                <a:cs typeface="Times New Roman" panose="02020603050405020304" charset="0"/>
              </a:rPr>
              <a:t> </a:t>
            </a:r>
            <a:r>
              <a:rPr sz="1400" spc="70" dirty="0">
                <a:latin typeface="Times New Roman" panose="02020603050405020304" charset="0"/>
                <a:cs typeface="Times New Roman" panose="02020603050405020304" charset="0"/>
              </a:rPr>
              <a:t>commercial</a:t>
            </a:r>
            <a:r>
              <a:rPr sz="1400" spc="5" dirty="0">
                <a:latin typeface="Times New Roman" panose="02020603050405020304" charset="0"/>
                <a:cs typeface="Times New Roman" panose="02020603050405020304" charset="0"/>
              </a:rPr>
              <a:t> </a:t>
            </a:r>
            <a:r>
              <a:rPr sz="1400" spc="70" dirty="0">
                <a:latin typeface="Times New Roman" panose="02020603050405020304" charset="0"/>
                <a:cs typeface="Times New Roman" panose="02020603050405020304" charset="0"/>
              </a:rPr>
              <a:t>software</a:t>
            </a:r>
            <a:endParaRPr sz="1400">
              <a:latin typeface="Times New Roman" panose="02020603050405020304" charset="0"/>
              <a:cs typeface="Times New Roman" panose="02020603050405020304" charset="0"/>
            </a:endParaRPr>
          </a:p>
          <a:p>
            <a:pPr marL="1155700" lvl="2" indent="-228600">
              <a:lnSpc>
                <a:spcPct val="100000"/>
              </a:lnSpc>
              <a:spcBef>
                <a:spcPts val="335"/>
              </a:spcBef>
              <a:buFont typeface="Arial" panose="020B0604020202020204"/>
              <a:buChar char="•"/>
              <a:tabLst>
                <a:tab pos="1155700" algn="l"/>
              </a:tabLst>
            </a:pPr>
            <a:r>
              <a:rPr sz="1200" spc="70" dirty="0">
                <a:latin typeface="Times New Roman" panose="02020603050405020304" charset="0"/>
                <a:cs typeface="Times New Roman" panose="02020603050405020304" charset="0"/>
              </a:rPr>
              <a:t>which</a:t>
            </a:r>
            <a:r>
              <a:rPr sz="1200" spc="5" dirty="0">
                <a:latin typeface="Times New Roman" panose="02020603050405020304" charset="0"/>
                <a:cs typeface="Times New Roman" panose="02020603050405020304" charset="0"/>
              </a:rPr>
              <a:t> </a:t>
            </a:r>
            <a:r>
              <a:rPr sz="1200" spc="50" dirty="0">
                <a:latin typeface="Times New Roman" panose="02020603050405020304" charset="0"/>
                <a:cs typeface="Times New Roman" panose="02020603050405020304" charset="0"/>
              </a:rPr>
              <a:t>alone</a:t>
            </a:r>
            <a:r>
              <a:rPr sz="1200"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may</a:t>
            </a:r>
            <a:r>
              <a:rPr sz="1200" spc="-5"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be</a:t>
            </a:r>
            <a:r>
              <a:rPr sz="1200"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justification</a:t>
            </a:r>
            <a:r>
              <a:rPr sz="1200" spc="-5" dirty="0">
                <a:latin typeface="Times New Roman" panose="02020603050405020304" charset="0"/>
                <a:cs typeface="Times New Roman" panose="02020603050405020304" charset="0"/>
              </a:rPr>
              <a:t> </a:t>
            </a:r>
            <a:r>
              <a:rPr sz="1200" spc="80" dirty="0">
                <a:latin typeface="Times New Roman" panose="02020603050405020304" charset="0"/>
                <a:cs typeface="Times New Roman" panose="02020603050405020304" charset="0"/>
              </a:rPr>
              <a:t>for</a:t>
            </a:r>
            <a:r>
              <a:rPr sz="1200" spc="-10" dirty="0">
                <a:latin typeface="Times New Roman" panose="02020603050405020304" charset="0"/>
                <a:cs typeface="Times New Roman" panose="02020603050405020304" charset="0"/>
              </a:rPr>
              <a:t> </a:t>
            </a:r>
            <a:r>
              <a:rPr sz="1200" spc="55" dirty="0">
                <a:latin typeface="Times New Roman" panose="02020603050405020304" charset="0"/>
                <a:cs typeface="Times New Roman" panose="02020603050405020304" charset="0"/>
              </a:rPr>
              <a:t>switching</a:t>
            </a:r>
            <a:r>
              <a:rPr sz="1200" spc="-10" dirty="0">
                <a:latin typeface="Times New Roman" panose="02020603050405020304" charset="0"/>
                <a:cs typeface="Times New Roman" panose="02020603050405020304" charset="0"/>
              </a:rPr>
              <a:t> </a:t>
            </a:r>
            <a:r>
              <a:rPr sz="1200" spc="95" dirty="0">
                <a:latin typeface="Times New Roman" panose="02020603050405020304" charset="0"/>
                <a:cs typeface="Times New Roman" panose="02020603050405020304" charset="0"/>
              </a:rPr>
              <a:t>to</a:t>
            </a:r>
            <a:r>
              <a:rPr sz="1200" spc="5"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cloud</a:t>
            </a:r>
            <a:r>
              <a:rPr sz="1200" dirty="0">
                <a:latin typeface="Times New Roman" panose="02020603050405020304" charset="0"/>
                <a:cs typeface="Times New Roman" panose="02020603050405020304" charset="0"/>
              </a:rPr>
              <a:t> </a:t>
            </a:r>
            <a:r>
              <a:rPr sz="1200" spc="40" dirty="0">
                <a:latin typeface="Times New Roman" panose="02020603050405020304" charset="0"/>
                <a:cs typeface="Times New Roman" panose="02020603050405020304" charset="0"/>
              </a:rPr>
              <a:t>applications</a:t>
            </a:r>
            <a:r>
              <a:rPr sz="1400" spc="40" dirty="0">
                <a:latin typeface="Times New Roman" panose="02020603050405020304" charset="0"/>
                <a:cs typeface="Times New Roman" panose="02020603050405020304" charset="0"/>
              </a:rPr>
              <a:t>.</a:t>
            </a:r>
            <a:endParaRPr sz="14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3564" y="313181"/>
            <a:ext cx="4751070" cy="87376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C00000"/>
                </a:solidFill>
                <a:latin typeface="Times New Roman" panose="02020603050405020304" charset="0"/>
                <a:cs typeface="Times New Roman" panose="02020603050405020304" charset="0"/>
              </a:rPr>
              <a:t>Advantages</a:t>
            </a:r>
            <a:r>
              <a:rPr spc="-3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0"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535940" y="702420"/>
            <a:ext cx="8143875" cy="3683060"/>
          </a:xfrm>
          <a:prstGeom prst="rect">
            <a:avLst/>
          </a:prstGeom>
        </p:spPr>
        <p:txBody>
          <a:bodyPr vert="horz" wrap="square" lIns="0" tIns="71120" rIns="0" bIns="0" rtlCol="0">
            <a:spAutoFit/>
          </a:bodyPr>
          <a:lstStyle/>
          <a:p>
            <a:pPr marL="355600" indent="-342900">
              <a:lnSpc>
                <a:spcPct val="100000"/>
              </a:lnSpc>
              <a:spcBef>
                <a:spcPts val="560"/>
              </a:spcBef>
              <a:buFont typeface="Arial" panose="020B0604020202020204"/>
              <a:buChar char="•"/>
              <a:tabLst>
                <a:tab pos="355600" algn="l"/>
              </a:tabLst>
            </a:pPr>
            <a:r>
              <a:rPr sz="1800" b="1" dirty="0">
                <a:latin typeface="Times New Roman" panose="02020603050405020304" charset="0"/>
                <a:cs typeface="Times New Roman" panose="02020603050405020304" charset="0"/>
              </a:rPr>
              <a:t>Instant</a:t>
            </a:r>
            <a:r>
              <a:rPr sz="1800" b="1" spc="-10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software</a:t>
            </a:r>
            <a:r>
              <a:rPr sz="1800" b="1" spc="-70"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updates</a:t>
            </a:r>
            <a:endParaRPr sz="1800" dirty="0">
              <a:latin typeface="Times New Roman" panose="02020603050405020304" charset="0"/>
              <a:cs typeface="Times New Roman" panose="02020603050405020304" charset="0"/>
            </a:endParaRPr>
          </a:p>
          <a:p>
            <a:pPr marL="756285" lvl="1" indent="-286385">
              <a:lnSpc>
                <a:spcPct val="100000"/>
              </a:lnSpc>
              <a:spcBef>
                <a:spcPts val="405"/>
              </a:spcBef>
              <a:buFont typeface="Arial" panose="020B0604020202020204"/>
              <a:buChar char="–"/>
              <a:tabLst>
                <a:tab pos="756285" algn="l"/>
              </a:tabLst>
            </a:pPr>
            <a:r>
              <a:rPr sz="1600" spc="100" dirty="0">
                <a:latin typeface="Times New Roman" panose="02020603050405020304" charset="0"/>
                <a:cs typeface="Times New Roman" panose="02020603050405020304" charset="0"/>
              </a:rPr>
              <a:t>Another</a:t>
            </a:r>
            <a:r>
              <a:rPr sz="1600" spc="2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advantage</a:t>
            </a:r>
            <a:r>
              <a:rPr sz="1600" spc="-1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1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cloud</a:t>
            </a:r>
            <a:r>
              <a:rPr sz="1600" spc="2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dirty="0">
                <a:latin typeface="Times New Roman" panose="02020603050405020304" charset="0"/>
                <a:cs typeface="Times New Roman" panose="02020603050405020304" charset="0"/>
              </a:rPr>
              <a:t> is </a:t>
            </a:r>
            <a:r>
              <a:rPr sz="1600" spc="114" dirty="0">
                <a:latin typeface="Times New Roman" panose="02020603050405020304" charset="0"/>
                <a:cs typeface="Times New Roman" panose="02020603050405020304" charset="0"/>
              </a:rPr>
              <a:t>that</a:t>
            </a:r>
            <a:r>
              <a:rPr sz="160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are</a:t>
            </a:r>
            <a:r>
              <a:rPr sz="1600" spc="2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no</a:t>
            </a:r>
            <a:r>
              <a:rPr sz="1600" spc="1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longer</a:t>
            </a:r>
            <a:r>
              <a:rPr sz="1600" spc="1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faced</a:t>
            </a:r>
            <a:r>
              <a:rPr sz="1600" spc="2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with</a:t>
            </a:r>
            <a:r>
              <a:rPr sz="1600" spc="-5"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choosing</a:t>
            </a:r>
            <a:r>
              <a:rPr lang="en-GB" sz="1600" spc="5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between</a:t>
            </a:r>
            <a:r>
              <a:rPr sz="1600" spc="5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obsolete</a:t>
            </a:r>
            <a:r>
              <a:rPr sz="1600" spc="3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software</a:t>
            </a:r>
            <a:r>
              <a:rPr sz="1600" spc="3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high</a:t>
            </a:r>
            <a:r>
              <a:rPr sz="1600" spc="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upgrade</a:t>
            </a:r>
            <a:r>
              <a:rPr sz="1600" spc="15"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costs.</a:t>
            </a:r>
            <a:endParaRPr sz="1600" dirty="0">
              <a:latin typeface="Times New Roman" panose="02020603050405020304" charset="0"/>
              <a:cs typeface="Times New Roman" panose="02020603050405020304" charset="0"/>
            </a:endParaRPr>
          </a:p>
          <a:p>
            <a:pPr marL="756285" marR="199390" lvl="1" indent="-287020">
              <a:lnSpc>
                <a:spcPct val="100000"/>
              </a:lnSpc>
              <a:spcBef>
                <a:spcPts val="385"/>
              </a:spcBef>
              <a:buFont typeface="Arial" panose="020B0604020202020204"/>
              <a:buChar char="–"/>
              <a:tabLst>
                <a:tab pos="756285" algn="l"/>
              </a:tabLst>
            </a:pPr>
            <a:r>
              <a:rPr sz="1600" spc="110" dirty="0">
                <a:latin typeface="Times New Roman" panose="02020603050405020304" charset="0"/>
                <a:cs typeface="Times New Roman" panose="02020603050405020304" charset="0"/>
              </a:rPr>
              <a:t>When</a:t>
            </a:r>
            <a:r>
              <a:rPr sz="1600" spc="3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3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application</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a:t>
            </a:r>
            <a:r>
              <a:rPr sz="1600" spc="2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web-</a:t>
            </a:r>
            <a:r>
              <a:rPr sz="1600" spc="50" dirty="0">
                <a:latin typeface="Times New Roman" panose="02020603050405020304" charset="0"/>
                <a:cs typeface="Times New Roman" panose="02020603050405020304" charset="0"/>
              </a:rPr>
              <a:t>based,</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updates</a:t>
            </a:r>
            <a:r>
              <a:rPr sz="160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happen</a:t>
            </a:r>
            <a:r>
              <a:rPr sz="1600" spc="2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automatically</a:t>
            </a:r>
            <a:r>
              <a:rPr sz="1600" spc="5" dirty="0">
                <a:latin typeface="Times New Roman" panose="02020603050405020304" charset="0"/>
                <a:cs typeface="Times New Roman" panose="02020603050405020304" charset="0"/>
              </a:rPr>
              <a:t> </a:t>
            </a:r>
            <a:r>
              <a:rPr sz="1400" spc="50" dirty="0">
                <a:latin typeface="Times New Roman" panose="02020603050405020304" charset="0"/>
                <a:cs typeface="Times New Roman" panose="02020603050405020304" charset="0"/>
              </a:rPr>
              <a:t>available</a:t>
            </a:r>
            <a:r>
              <a:rPr sz="1400" spc="30"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the</a:t>
            </a:r>
            <a:r>
              <a:rPr sz="1400" spc="15" dirty="0">
                <a:latin typeface="Times New Roman" panose="02020603050405020304" charset="0"/>
                <a:cs typeface="Times New Roman" panose="02020603050405020304" charset="0"/>
              </a:rPr>
              <a:t> </a:t>
            </a:r>
            <a:r>
              <a:rPr sz="1400" spc="70" dirty="0">
                <a:latin typeface="Times New Roman" panose="02020603050405020304" charset="0"/>
                <a:cs typeface="Times New Roman" panose="02020603050405020304" charset="0"/>
              </a:rPr>
              <a:t>next</a:t>
            </a:r>
            <a:r>
              <a:rPr sz="1400" spc="40" dirty="0">
                <a:latin typeface="Times New Roman" panose="02020603050405020304" charset="0"/>
                <a:cs typeface="Times New Roman" panose="02020603050405020304" charset="0"/>
              </a:rPr>
              <a:t> </a:t>
            </a:r>
            <a:r>
              <a:rPr sz="1400" spc="80" dirty="0">
                <a:latin typeface="Times New Roman" panose="02020603050405020304" charset="0"/>
                <a:cs typeface="Times New Roman" panose="02020603050405020304" charset="0"/>
              </a:rPr>
              <a:t>time </a:t>
            </a:r>
            <a:r>
              <a:rPr sz="1400" spc="75" dirty="0">
                <a:latin typeface="Times New Roman" panose="02020603050405020304" charset="0"/>
                <a:cs typeface="Times New Roman" panose="02020603050405020304" charset="0"/>
              </a:rPr>
              <a:t>you</a:t>
            </a:r>
            <a:r>
              <a:rPr sz="1400" spc="-5"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log</a:t>
            </a:r>
            <a:r>
              <a:rPr sz="1400" spc="-10"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into</a:t>
            </a:r>
            <a:r>
              <a:rPr sz="1400" spc="10"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the</a:t>
            </a:r>
            <a:r>
              <a:rPr sz="1400" spc="5" dirty="0">
                <a:latin typeface="Times New Roman" panose="02020603050405020304" charset="0"/>
                <a:cs typeface="Times New Roman" panose="02020603050405020304" charset="0"/>
              </a:rPr>
              <a:t> </a:t>
            </a:r>
            <a:r>
              <a:rPr sz="1400" spc="50" dirty="0">
                <a:latin typeface="Times New Roman" panose="02020603050405020304" charset="0"/>
                <a:cs typeface="Times New Roman" panose="02020603050405020304" charset="0"/>
              </a:rPr>
              <a:t>cloud.</a:t>
            </a:r>
            <a:endParaRPr sz="1400" dirty="0">
              <a:latin typeface="Times New Roman" panose="02020603050405020304" charset="0"/>
              <a:cs typeface="Times New Roman" panose="02020603050405020304" charset="0"/>
            </a:endParaRPr>
          </a:p>
          <a:p>
            <a:pPr marL="756285" marR="5080" lvl="1" indent="-287020">
              <a:lnSpc>
                <a:spcPct val="100000"/>
              </a:lnSpc>
              <a:spcBef>
                <a:spcPts val="385"/>
              </a:spcBef>
              <a:buFont typeface="Arial" panose="020B0604020202020204"/>
              <a:buChar char="–"/>
              <a:tabLst>
                <a:tab pos="756285" algn="l"/>
              </a:tabLst>
            </a:pPr>
            <a:r>
              <a:rPr sz="1600" spc="110" dirty="0">
                <a:latin typeface="Times New Roman" panose="02020603050405020304" charset="0"/>
                <a:cs typeface="Times New Roman" panose="02020603050405020304" charset="0"/>
              </a:rPr>
              <a:t>When</a:t>
            </a:r>
            <a:r>
              <a:rPr sz="1600" spc="2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access</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1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web-</a:t>
            </a:r>
            <a:r>
              <a:rPr sz="1600" spc="50" dirty="0">
                <a:latin typeface="Times New Roman" panose="02020603050405020304" charset="0"/>
                <a:cs typeface="Times New Roman" panose="02020603050405020304" charset="0"/>
              </a:rPr>
              <a:t>based</a:t>
            </a:r>
            <a:r>
              <a:rPr sz="1600" spc="1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application,</a:t>
            </a:r>
            <a:r>
              <a:rPr sz="1600" spc="-2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2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get</a:t>
            </a:r>
            <a:r>
              <a:rPr sz="1600" spc="2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1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latest</a:t>
            </a:r>
            <a:r>
              <a:rPr sz="1600" spc="-1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version</a:t>
            </a:r>
            <a:r>
              <a:rPr sz="1600" spc="50" dirty="0">
                <a:latin typeface="Times New Roman" panose="02020603050405020304" charset="0"/>
                <a:cs typeface="Times New Roman" panose="02020603050405020304" charset="0"/>
              </a:rPr>
              <a:t> </a:t>
            </a:r>
            <a:r>
              <a:rPr sz="1400" spc="114" dirty="0">
                <a:latin typeface="Times New Roman" panose="02020603050405020304" charset="0"/>
                <a:cs typeface="Times New Roman" panose="02020603050405020304" charset="0"/>
              </a:rPr>
              <a:t>without</a:t>
            </a:r>
            <a:r>
              <a:rPr sz="1400" spc="10" dirty="0">
                <a:latin typeface="Times New Roman" panose="02020603050405020304" charset="0"/>
                <a:cs typeface="Times New Roman" panose="02020603050405020304" charset="0"/>
              </a:rPr>
              <a:t> </a:t>
            </a:r>
            <a:r>
              <a:rPr sz="1400" spc="65" dirty="0">
                <a:latin typeface="Times New Roman" panose="02020603050405020304" charset="0"/>
                <a:cs typeface="Times New Roman" panose="02020603050405020304" charset="0"/>
              </a:rPr>
              <a:t>needing</a:t>
            </a:r>
            <a:r>
              <a:rPr sz="1400" spc="15" dirty="0">
                <a:latin typeface="Times New Roman" panose="02020603050405020304" charset="0"/>
                <a:cs typeface="Times New Roman" panose="02020603050405020304" charset="0"/>
              </a:rPr>
              <a:t> </a:t>
            </a:r>
            <a:r>
              <a:rPr sz="1400" spc="114" dirty="0">
                <a:latin typeface="Times New Roman" panose="02020603050405020304" charset="0"/>
                <a:cs typeface="Times New Roman" panose="02020603050405020304" charset="0"/>
              </a:rPr>
              <a:t>to</a:t>
            </a:r>
            <a:r>
              <a:rPr sz="1400" spc="10" dirty="0">
                <a:latin typeface="Times New Roman" panose="02020603050405020304" charset="0"/>
                <a:cs typeface="Times New Roman" panose="02020603050405020304" charset="0"/>
              </a:rPr>
              <a:t> </a:t>
            </a:r>
            <a:r>
              <a:rPr sz="1400" spc="25" dirty="0">
                <a:latin typeface="Times New Roman" panose="02020603050405020304" charset="0"/>
                <a:cs typeface="Times New Roman" panose="02020603050405020304" charset="0"/>
              </a:rPr>
              <a:t>pay </a:t>
            </a:r>
            <a:r>
              <a:rPr sz="1400" spc="90" dirty="0">
                <a:latin typeface="Times New Roman" panose="02020603050405020304" charset="0"/>
                <a:cs typeface="Times New Roman" panose="02020603050405020304" charset="0"/>
              </a:rPr>
              <a:t>for</a:t>
            </a:r>
            <a:r>
              <a:rPr sz="1400" spc="-25" dirty="0">
                <a:latin typeface="Times New Roman" panose="02020603050405020304" charset="0"/>
                <a:cs typeface="Times New Roman" panose="02020603050405020304" charset="0"/>
              </a:rPr>
              <a:t> </a:t>
            </a:r>
            <a:r>
              <a:rPr sz="1400" spc="95" dirty="0">
                <a:latin typeface="Times New Roman" panose="02020603050405020304" charset="0"/>
                <a:cs typeface="Times New Roman" panose="02020603050405020304" charset="0"/>
              </a:rPr>
              <a:t>or</a:t>
            </a:r>
            <a:r>
              <a:rPr sz="1400" spc="-5"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download</a:t>
            </a:r>
            <a:r>
              <a:rPr sz="1400" spc="-10"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an</a:t>
            </a:r>
            <a:r>
              <a:rPr sz="1400" spc="-5" dirty="0">
                <a:latin typeface="Times New Roman" panose="02020603050405020304" charset="0"/>
                <a:cs typeface="Times New Roman" panose="02020603050405020304" charset="0"/>
              </a:rPr>
              <a:t> </a:t>
            </a:r>
            <a:r>
              <a:rPr sz="1400" spc="45" dirty="0">
                <a:latin typeface="Times New Roman" panose="02020603050405020304" charset="0"/>
                <a:cs typeface="Times New Roman" panose="02020603050405020304" charset="0"/>
              </a:rPr>
              <a:t>upgrade.</a:t>
            </a:r>
            <a:endParaRPr sz="1400" dirty="0">
              <a:latin typeface="Times New Roman" panose="02020603050405020304" charset="0"/>
              <a:cs typeface="Times New Roman" panose="02020603050405020304" charset="0"/>
            </a:endParaRPr>
          </a:p>
          <a:p>
            <a:pPr lvl="1">
              <a:lnSpc>
                <a:spcPct val="100000"/>
              </a:lnSpc>
              <a:spcBef>
                <a:spcPts val="1170"/>
              </a:spcBef>
              <a:buFont typeface="Arial" panose="020B0604020202020204"/>
              <a:buChar char="–"/>
            </a:pPr>
            <a:endParaRPr sz="1600" dirty="0">
              <a:latin typeface="Times New Roman" panose="02020603050405020304" charset="0"/>
              <a:cs typeface="Times New Roman" panose="02020603050405020304" charset="0"/>
            </a:endParaRPr>
          </a:p>
          <a:p>
            <a:pPr marL="355600" indent="-342900">
              <a:lnSpc>
                <a:spcPct val="100000"/>
              </a:lnSpc>
              <a:buFont typeface="Arial" panose="020B0604020202020204"/>
              <a:buChar char="•"/>
              <a:tabLst>
                <a:tab pos="355600" algn="l"/>
              </a:tabLst>
            </a:pPr>
            <a:r>
              <a:rPr sz="1800" b="1" dirty="0">
                <a:latin typeface="Times New Roman" panose="02020603050405020304" charset="0"/>
                <a:cs typeface="Times New Roman" panose="02020603050405020304" charset="0"/>
              </a:rPr>
              <a:t>Improved</a:t>
            </a:r>
            <a:r>
              <a:rPr sz="1800" b="1" spc="-7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document</a:t>
            </a:r>
            <a:r>
              <a:rPr sz="1800" b="1" spc="-9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format</a:t>
            </a:r>
            <a:r>
              <a:rPr sz="1800" b="1" spc="-60"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compatibility.</a:t>
            </a:r>
            <a:endParaRPr sz="1800" dirty="0">
              <a:latin typeface="Times New Roman" panose="02020603050405020304" charset="0"/>
              <a:cs typeface="Times New Roman" panose="02020603050405020304" charset="0"/>
            </a:endParaRPr>
          </a:p>
          <a:p>
            <a:pPr marL="756285" marR="631190" lvl="1" indent="-287020">
              <a:lnSpc>
                <a:spcPct val="100000"/>
              </a:lnSpc>
              <a:spcBef>
                <a:spcPts val="405"/>
              </a:spcBef>
              <a:buFont typeface="Arial" panose="020B0604020202020204"/>
              <a:buChar char="–"/>
              <a:tabLst>
                <a:tab pos="756285" algn="l"/>
              </a:tabLst>
            </a:pPr>
            <a:r>
              <a:rPr sz="1600" dirty="0">
                <a:latin typeface="Times New Roman" panose="02020603050405020304" charset="0"/>
                <a:cs typeface="Times New Roman" panose="02020603050405020304" charset="0"/>
              </a:rPr>
              <a:t>You </a:t>
            </a:r>
            <a:r>
              <a:rPr sz="1600" spc="105" dirty="0">
                <a:latin typeface="Times New Roman" panose="02020603050405020304" charset="0"/>
                <a:cs typeface="Times New Roman" panose="02020603050405020304" charset="0"/>
              </a:rPr>
              <a:t>do</a:t>
            </a:r>
            <a:r>
              <a:rPr sz="1600" spc="10" dirty="0">
                <a:latin typeface="Times New Roman" panose="02020603050405020304" charset="0"/>
                <a:cs typeface="Times New Roman" panose="02020603050405020304" charset="0"/>
              </a:rPr>
              <a:t> </a:t>
            </a:r>
            <a:r>
              <a:rPr sz="1600" spc="130" dirty="0">
                <a:latin typeface="Times New Roman" panose="02020603050405020304" charset="0"/>
                <a:cs typeface="Times New Roman" panose="02020603050405020304" charset="0"/>
              </a:rPr>
              <a:t>not</a:t>
            </a:r>
            <a:r>
              <a:rPr sz="1600" spc="2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have</a:t>
            </a:r>
            <a:r>
              <a:rPr sz="160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1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worry</a:t>
            </a:r>
            <a:r>
              <a:rPr sz="1600" spc="3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about</a:t>
            </a:r>
            <a:r>
              <a:rPr sz="1600" spc="1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documents</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1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create</a:t>
            </a:r>
            <a:r>
              <a:rPr sz="1600" spc="2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on</a:t>
            </a:r>
            <a:r>
              <a:rPr sz="1600" spc="1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2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machine</a:t>
            </a:r>
            <a:r>
              <a:rPr sz="160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being </a:t>
            </a:r>
            <a:r>
              <a:rPr sz="1600" spc="90" dirty="0">
                <a:latin typeface="Times New Roman" panose="02020603050405020304" charset="0"/>
                <a:cs typeface="Times New Roman" panose="02020603050405020304" charset="0"/>
              </a:rPr>
              <a:t>compatible</a:t>
            </a:r>
            <a:r>
              <a:rPr sz="1600" spc="35"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with</a:t>
            </a:r>
            <a:r>
              <a:rPr sz="1600" spc="5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other</a:t>
            </a:r>
            <a:r>
              <a:rPr sz="1600" spc="7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users'</a:t>
            </a:r>
            <a:r>
              <a:rPr sz="1600" spc="70" dirty="0">
                <a:latin typeface="Times New Roman" panose="02020603050405020304" charset="0"/>
                <a:cs typeface="Times New Roman" panose="02020603050405020304" charset="0"/>
              </a:rPr>
              <a:t> applications</a:t>
            </a:r>
            <a:r>
              <a:rPr sz="1600" spc="2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or</a:t>
            </a:r>
            <a:r>
              <a:rPr sz="1600" spc="70" dirty="0">
                <a:latin typeface="Times New Roman" panose="02020603050405020304" charset="0"/>
                <a:cs typeface="Times New Roman" panose="02020603050405020304" charset="0"/>
              </a:rPr>
              <a:t> </a:t>
            </a:r>
            <a:r>
              <a:rPr sz="1600" spc="-25" dirty="0">
                <a:latin typeface="Times New Roman" panose="02020603050405020304" charset="0"/>
                <a:cs typeface="Times New Roman" panose="02020603050405020304" charset="0"/>
              </a:rPr>
              <a:t>OS.</a:t>
            </a:r>
            <a:endParaRPr sz="1600" dirty="0">
              <a:latin typeface="Times New Roman" panose="02020603050405020304" charset="0"/>
              <a:cs typeface="Times New Roman" panose="02020603050405020304" charset="0"/>
            </a:endParaRPr>
          </a:p>
          <a:p>
            <a:pPr marL="756285" marR="757555" lvl="1" indent="-287020">
              <a:lnSpc>
                <a:spcPct val="100000"/>
              </a:lnSpc>
              <a:spcBef>
                <a:spcPts val="385"/>
              </a:spcBef>
              <a:buFont typeface="Arial" panose="020B0604020202020204"/>
              <a:buChar char="–"/>
              <a:tabLst>
                <a:tab pos="756285" algn="l"/>
              </a:tabLst>
            </a:pPr>
            <a:r>
              <a:rPr sz="1600" spc="55" dirty="0">
                <a:latin typeface="Times New Roman" panose="02020603050405020304" charset="0"/>
                <a:cs typeface="Times New Roman" panose="02020603050405020304" charset="0"/>
              </a:rPr>
              <a:t>There</a:t>
            </a:r>
            <a:r>
              <a:rPr sz="1600" spc="3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are</a:t>
            </a:r>
            <a:r>
              <a:rPr sz="1600" spc="3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less</a:t>
            </a:r>
            <a:r>
              <a:rPr sz="1600" spc="1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format</a:t>
            </a:r>
            <a:r>
              <a:rPr sz="1600" spc="2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incompatibilities</a:t>
            </a:r>
            <a:r>
              <a:rPr sz="1600" spc="-1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when</a:t>
            </a:r>
            <a:r>
              <a:rPr sz="1600" spc="2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everyone</a:t>
            </a:r>
            <a:r>
              <a:rPr sz="1600" spc="7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 </a:t>
            </a:r>
            <a:r>
              <a:rPr sz="1600" spc="60" dirty="0">
                <a:latin typeface="Times New Roman" panose="02020603050405020304" charset="0"/>
                <a:cs typeface="Times New Roman" panose="02020603050405020304" charset="0"/>
              </a:rPr>
              <a:t>sharing</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documents</a:t>
            </a:r>
            <a:r>
              <a:rPr sz="1600" spc="2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and </a:t>
            </a:r>
            <a:r>
              <a:rPr sz="1600" spc="70" dirty="0">
                <a:latin typeface="Times New Roman" panose="02020603050405020304" charset="0"/>
                <a:cs typeface="Times New Roman" panose="02020603050405020304" charset="0"/>
              </a:rPr>
              <a:t>applications</a:t>
            </a:r>
            <a:r>
              <a:rPr sz="1600" spc="-2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in</a:t>
            </a:r>
            <a:r>
              <a:rPr sz="1600" spc="-1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1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cloud.</a:t>
            </a:r>
            <a:endParaRPr sz="1600" dirty="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5979"/>
            <a:ext cx="8229600" cy="703580"/>
          </a:xfrm>
          <a:prstGeom prst="rect">
            <a:avLst/>
          </a:prstGeom>
        </p:spPr>
        <p:txBody>
          <a:bodyPr vert="horz" wrap="square" lIns="0" tIns="273303" rIns="0" bIns="0" rtlCol="0">
            <a:spAutoFit/>
          </a:bodyPr>
          <a:lstStyle/>
          <a:p>
            <a:pPr marL="1312545">
              <a:lnSpc>
                <a:spcPct val="100000"/>
              </a:lnSpc>
              <a:spcBef>
                <a:spcPts val="95"/>
              </a:spcBef>
            </a:pPr>
            <a:r>
              <a:rPr spc="-20" dirty="0">
                <a:solidFill>
                  <a:srgbClr val="C00000"/>
                </a:solidFill>
                <a:latin typeface="Times New Roman" panose="02020603050405020304" charset="0"/>
                <a:cs typeface="Times New Roman" panose="02020603050405020304" charset="0"/>
              </a:rPr>
              <a:t>Advantages</a:t>
            </a:r>
            <a:r>
              <a:rPr spc="-3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0"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383540" y="931085"/>
            <a:ext cx="8212455" cy="2848610"/>
          </a:xfrm>
          <a:prstGeom prst="rect">
            <a:avLst/>
          </a:prstGeom>
        </p:spPr>
        <p:txBody>
          <a:bodyPr vert="horz" wrap="square" lIns="0" tIns="71120" rIns="0" bIns="0" rtlCol="0">
            <a:spAutoFit/>
          </a:bodyPr>
          <a:lstStyle/>
          <a:p>
            <a:pPr marL="354965" indent="-342265">
              <a:lnSpc>
                <a:spcPct val="100000"/>
              </a:lnSpc>
              <a:spcBef>
                <a:spcPts val="560"/>
              </a:spcBef>
              <a:buFont typeface="Arial" panose="020B0604020202020204"/>
              <a:buChar char="•"/>
              <a:tabLst>
                <a:tab pos="354965" algn="l"/>
              </a:tabLst>
            </a:pPr>
            <a:r>
              <a:rPr sz="1800" b="1" dirty="0">
                <a:latin typeface="Times New Roman" panose="02020603050405020304" charset="0"/>
                <a:cs typeface="Times New Roman" panose="02020603050405020304" charset="0"/>
              </a:rPr>
              <a:t>Unlimited</a:t>
            </a:r>
            <a:r>
              <a:rPr sz="1800" b="1" spc="-80"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storage</a:t>
            </a:r>
            <a:r>
              <a:rPr sz="1800" b="1" spc="-65"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capacity</a:t>
            </a:r>
            <a:endParaRPr sz="1800">
              <a:latin typeface="Times New Roman" panose="02020603050405020304" charset="0"/>
              <a:cs typeface="Times New Roman" panose="02020603050405020304" charset="0"/>
            </a:endParaRPr>
          </a:p>
          <a:p>
            <a:pPr marL="756285" lvl="1" indent="-286385">
              <a:lnSpc>
                <a:spcPct val="100000"/>
              </a:lnSpc>
              <a:spcBef>
                <a:spcPts val="405"/>
              </a:spcBef>
              <a:buFont typeface="Arial" panose="020B0604020202020204"/>
              <a:buChar char="–"/>
              <a:tabLst>
                <a:tab pos="756285" algn="l"/>
              </a:tabLst>
            </a:pPr>
            <a:r>
              <a:rPr sz="1600" spc="55" dirty="0">
                <a:latin typeface="Times New Roman" panose="02020603050405020304" charset="0"/>
                <a:cs typeface="Times New Roman" panose="02020603050405020304" charset="0"/>
              </a:rPr>
              <a:t>Cloud</a:t>
            </a:r>
            <a:r>
              <a:rPr sz="1600" spc="1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spc="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offers</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virtually</a:t>
            </a:r>
            <a:r>
              <a:rPr sz="160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limitless</a:t>
            </a:r>
            <a:r>
              <a:rPr sz="1600" spc="-20" dirty="0">
                <a:latin typeface="Times New Roman" panose="02020603050405020304" charset="0"/>
                <a:cs typeface="Times New Roman" panose="02020603050405020304" charset="0"/>
              </a:rPr>
              <a:t> </a:t>
            </a:r>
            <a:r>
              <a:rPr sz="1600" spc="45" dirty="0">
                <a:latin typeface="Times New Roman" panose="02020603050405020304" charset="0"/>
                <a:cs typeface="Times New Roman" panose="02020603050405020304" charset="0"/>
              </a:rPr>
              <a:t>storage.</a:t>
            </a:r>
            <a:endParaRPr sz="1600">
              <a:latin typeface="Times New Roman" panose="02020603050405020304" charset="0"/>
              <a:cs typeface="Times New Roman" panose="02020603050405020304" charset="0"/>
            </a:endParaRPr>
          </a:p>
          <a:p>
            <a:pPr marL="756285" marR="5080" lvl="1" indent="-287020">
              <a:lnSpc>
                <a:spcPct val="100000"/>
              </a:lnSpc>
              <a:spcBef>
                <a:spcPts val="385"/>
              </a:spcBef>
              <a:buFont typeface="Arial" panose="020B0604020202020204"/>
              <a:buChar char="–"/>
              <a:tabLst>
                <a:tab pos="756285" algn="l"/>
              </a:tabLst>
            </a:pPr>
            <a:r>
              <a:rPr sz="1600" dirty="0">
                <a:latin typeface="Times New Roman" panose="02020603050405020304" charset="0"/>
                <a:cs typeface="Times New Roman" panose="02020603050405020304" charset="0"/>
              </a:rPr>
              <a:t>Your</a:t>
            </a:r>
            <a:r>
              <a:rPr sz="1600" spc="3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computer's</a:t>
            </a:r>
            <a:r>
              <a:rPr sz="1600" spc="4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current</a:t>
            </a:r>
            <a:r>
              <a:rPr sz="1600" spc="6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1</a:t>
            </a:r>
            <a:r>
              <a:rPr sz="1600" spc="4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Tera</a:t>
            </a:r>
            <a:r>
              <a:rPr sz="1600" spc="4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Bytes</a:t>
            </a:r>
            <a:r>
              <a:rPr sz="1600" spc="3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hard</a:t>
            </a:r>
            <a:r>
              <a:rPr sz="1600" spc="3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drive</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a:t>
            </a:r>
            <a:r>
              <a:rPr sz="1600" spc="25"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small</a:t>
            </a:r>
            <a:r>
              <a:rPr sz="1600" spc="1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compared</a:t>
            </a:r>
            <a:r>
              <a:rPr sz="1600" spc="6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2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3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hundreds</a:t>
            </a:r>
            <a:r>
              <a:rPr sz="1600" spc="3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a:t>
            </a:r>
            <a:r>
              <a:rPr sz="1600" spc="40" dirty="0">
                <a:latin typeface="Times New Roman" panose="02020603050405020304" charset="0"/>
                <a:cs typeface="Times New Roman" panose="02020603050405020304" charset="0"/>
              </a:rPr>
              <a:t> </a:t>
            </a:r>
            <a:r>
              <a:rPr sz="1600" spc="-20" dirty="0">
                <a:latin typeface="Times New Roman" panose="02020603050405020304" charset="0"/>
                <a:cs typeface="Times New Roman" panose="02020603050405020304" charset="0"/>
              </a:rPr>
              <a:t>Peta </a:t>
            </a:r>
            <a:r>
              <a:rPr sz="1600" dirty="0">
                <a:latin typeface="Times New Roman" panose="02020603050405020304" charset="0"/>
                <a:cs typeface="Times New Roman" panose="02020603050405020304" charset="0"/>
              </a:rPr>
              <a:t>Bytes</a:t>
            </a:r>
            <a:r>
              <a:rPr sz="1600" spc="6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available</a:t>
            </a:r>
            <a:r>
              <a:rPr sz="1600" spc="2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in</a:t>
            </a:r>
            <a:r>
              <a:rPr sz="1600" spc="4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7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cloud.</a:t>
            </a:r>
            <a:endParaRPr sz="1600">
              <a:latin typeface="Times New Roman" panose="02020603050405020304" charset="0"/>
              <a:cs typeface="Times New Roman" panose="02020603050405020304" charset="0"/>
            </a:endParaRPr>
          </a:p>
          <a:p>
            <a:pPr marL="354965" indent="-342265">
              <a:lnSpc>
                <a:spcPct val="100000"/>
              </a:lnSpc>
              <a:spcBef>
                <a:spcPts val="415"/>
              </a:spcBef>
              <a:buFont typeface="Arial" panose="020B0604020202020204"/>
              <a:buChar char="•"/>
              <a:tabLst>
                <a:tab pos="354965" algn="l"/>
              </a:tabLst>
            </a:pPr>
            <a:r>
              <a:rPr sz="1800" b="1" dirty="0">
                <a:latin typeface="Times New Roman" panose="02020603050405020304" charset="0"/>
                <a:cs typeface="Times New Roman" panose="02020603050405020304" charset="0"/>
              </a:rPr>
              <a:t>Increased</a:t>
            </a:r>
            <a:r>
              <a:rPr sz="1800" b="1" spc="-5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data</a:t>
            </a:r>
            <a:r>
              <a:rPr sz="1800" b="1" spc="-85"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reliability</a:t>
            </a:r>
            <a:endParaRPr sz="1800">
              <a:latin typeface="Times New Roman" panose="02020603050405020304" charset="0"/>
              <a:cs typeface="Times New Roman" panose="02020603050405020304" charset="0"/>
            </a:endParaRPr>
          </a:p>
          <a:p>
            <a:pPr marL="756285" marR="341630" lvl="1" indent="-287020">
              <a:lnSpc>
                <a:spcPct val="100000"/>
              </a:lnSpc>
              <a:spcBef>
                <a:spcPts val="400"/>
              </a:spcBef>
              <a:buFont typeface="Arial" panose="020B0604020202020204"/>
              <a:buChar char="–"/>
              <a:tabLst>
                <a:tab pos="756285" algn="l"/>
              </a:tabLst>
            </a:pPr>
            <a:r>
              <a:rPr sz="1600" spc="65" dirty="0">
                <a:latin typeface="Times New Roman" panose="02020603050405020304" charset="0"/>
                <a:cs typeface="Times New Roman" panose="02020603050405020304" charset="0"/>
              </a:rPr>
              <a:t>Unlike</a:t>
            </a:r>
            <a:r>
              <a:rPr sz="1600" spc="2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desktop</a:t>
            </a:r>
            <a:r>
              <a:rPr sz="1600" spc="3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computing,</a:t>
            </a:r>
            <a:r>
              <a:rPr sz="1600" spc="2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in</a:t>
            </a:r>
            <a:r>
              <a:rPr sz="1600" spc="2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which</a:t>
            </a:r>
            <a:r>
              <a:rPr sz="1600" spc="2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if</a:t>
            </a:r>
            <a:r>
              <a:rPr sz="1600" spc="1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1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hard</a:t>
            </a:r>
            <a:r>
              <a:rPr sz="1600" spc="35"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disk</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crashes</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2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destroy</a:t>
            </a:r>
            <a:r>
              <a:rPr sz="1600" spc="4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all</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55" dirty="0">
                <a:latin typeface="Times New Roman" panose="02020603050405020304" charset="0"/>
                <a:cs typeface="Times New Roman" panose="02020603050405020304" charset="0"/>
              </a:rPr>
              <a:t> valuable </a:t>
            </a:r>
            <a:r>
              <a:rPr sz="1600" spc="70" dirty="0">
                <a:latin typeface="Times New Roman" panose="02020603050405020304" charset="0"/>
                <a:cs typeface="Times New Roman" panose="02020603050405020304" charset="0"/>
              </a:rPr>
              <a:t>data,</a:t>
            </a:r>
            <a:r>
              <a:rPr sz="1600" spc="10" dirty="0">
                <a:latin typeface="Times New Roman" panose="02020603050405020304" charset="0"/>
                <a:cs typeface="Times New Roman" panose="02020603050405020304" charset="0"/>
              </a:rPr>
              <a:t> a</a:t>
            </a:r>
            <a:r>
              <a:rPr sz="1600" spc="2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computer</a:t>
            </a:r>
            <a:r>
              <a:rPr sz="1600" spc="45"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crashing</a:t>
            </a:r>
            <a:r>
              <a:rPr sz="1600" spc="3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in</a:t>
            </a:r>
            <a:r>
              <a:rPr sz="1600" spc="1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3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cloud</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should</a:t>
            </a:r>
            <a:r>
              <a:rPr sz="1600" spc="25" dirty="0">
                <a:latin typeface="Times New Roman" panose="02020603050405020304" charset="0"/>
                <a:cs typeface="Times New Roman" panose="02020603050405020304" charset="0"/>
              </a:rPr>
              <a:t> </a:t>
            </a:r>
            <a:r>
              <a:rPr sz="1600" spc="130" dirty="0">
                <a:latin typeface="Times New Roman" panose="02020603050405020304" charset="0"/>
                <a:cs typeface="Times New Roman" panose="02020603050405020304" charset="0"/>
              </a:rPr>
              <a:t>not</a:t>
            </a:r>
            <a:r>
              <a:rPr sz="1600" spc="4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affect</a:t>
            </a:r>
            <a:r>
              <a:rPr sz="1600" spc="1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2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storage</a:t>
            </a:r>
            <a:r>
              <a:rPr sz="1600" spc="3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a:t>
            </a:r>
            <a:r>
              <a:rPr sz="1600" spc="3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45"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data.</a:t>
            </a:r>
            <a:endParaRPr sz="1600">
              <a:latin typeface="Times New Roman" panose="02020603050405020304" charset="0"/>
              <a:cs typeface="Times New Roman" panose="02020603050405020304" charset="0"/>
            </a:endParaRPr>
          </a:p>
          <a:p>
            <a:pPr marL="1155700" lvl="2" indent="-228600">
              <a:lnSpc>
                <a:spcPct val="100000"/>
              </a:lnSpc>
              <a:spcBef>
                <a:spcPts val="345"/>
              </a:spcBef>
              <a:buFont typeface="Arial" panose="020B0604020202020204"/>
              <a:buChar char="•"/>
              <a:tabLst>
                <a:tab pos="1155700" algn="l"/>
              </a:tabLst>
            </a:pPr>
            <a:r>
              <a:rPr sz="1400" spc="80" dirty="0">
                <a:latin typeface="Times New Roman" panose="02020603050405020304" charset="0"/>
                <a:cs typeface="Times New Roman" panose="02020603050405020304" charset="0"/>
              </a:rPr>
              <a:t>if</a:t>
            </a:r>
            <a:r>
              <a:rPr sz="1400" spc="15"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your</a:t>
            </a:r>
            <a:r>
              <a:rPr sz="1400" spc="5" dirty="0">
                <a:latin typeface="Times New Roman" panose="02020603050405020304" charset="0"/>
                <a:cs typeface="Times New Roman" panose="02020603050405020304" charset="0"/>
              </a:rPr>
              <a:t> </a:t>
            </a:r>
            <a:r>
              <a:rPr sz="1400" spc="55" dirty="0">
                <a:latin typeface="Times New Roman" panose="02020603050405020304" charset="0"/>
                <a:cs typeface="Times New Roman" panose="02020603050405020304" charset="0"/>
              </a:rPr>
              <a:t>personal</a:t>
            </a:r>
            <a:r>
              <a:rPr sz="1400" spc="15"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computer</a:t>
            </a:r>
            <a:r>
              <a:rPr sz="1400" spc="25"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crashes,</a:t>
            </a:r>
            <a:r>
              <a:rPr sz="1400" spc="15" dirty="0">
                <a:latin typeface="Times New Roman" panose="02020603050405020304" charset="0"/>
                <a:cs typeface="Times New Roman" panose="02020603050405020304" charset="0"/>
              </a:rPr>
              <a:t> </a:t>
            </a:r>
            <a:r>
              <a:rPr sz="1400" spc="55" dirty="0">
                <a:latin typeface="Times New Roman" panose="02020603050405020304" charset="0"/>
                <a:cs typeface="Times New Roman" panose="02020603050405020304" charset="0"/>
              </a:rPr>
              <a:t>all</a:t>
            </a:r>
            <a:r>
              <a:rPr sz="1400" spc="20"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your</a:t>
            </a:r>
            <a:r>
              <a:rPr sz="1400" spc="15" dirty="0">
                <a:latin typeface="Times New Roman" panose="02020603050405020304" charset="0"/>
                <a:cs typeface="Times New Roman" panose="02020603050405020304" charset="0"/>
              </a:rPr>
              <a:t> </a:t>
            </a:r>
            <a:r>
              <a:rPr sz="1400" spc="65" dirty="0">
                <a:latin typeface="Times New Roman" panose="02020603050405020304" charset="0"/>
                <a:cs typeface="Times New Roman" panose="02020603050405020304" charset="0"/>
              </a:rPr>
              <a:t>data</a:t>
            </a:r>
            <a:r>
              <a:rPr sz="1400" spc="25"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is</a:t>
            </a:r>
            <a:r>
              <a:rPr sz="1400" spc="20"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still</a:t>
            </a:r>
            <a:r>
              <a:rPr sz="1400" spc="15" dirty="0">
                <a:latin typeface="Times New Roman" panose="02020603050405020304" charset="0"/>
                <a:cs typeface="Times New Roman" panose="02020603050405020304" charset="0"/>
              </a:rPr>
              <a:t> </a:t>
            </a:r>
            <a:r>
              <a:rPr sz="1400" spc="110" dirty="0">
                <a:latin typeface="Times New Roman" panose="02020603050405020304" charset="0"/>
                <a:cs typeface="Times New Roman" panose="02020603050405020304" charset="0"/>
              </a:rPr>
              <a:t>out</a:t>
            </a:r>
            <a:r>
              <a:rPr sz="1400" spc="20"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there</a:t>
            </a:r>
            <a:r>
              <a:rPr sz="1400" spc="35" dirty="0">
                <a:latin typeface="Times New Roman" panose="02020603050405020304" charset="0"/>
                <a:cs typeface="Times New Roman" panose="02020603050405020304" charset="0"/>
              </a:rPr>
              <a:t> </a:t>
            </a:r>
            <a:r>
              <a:rPr sz="1400" spc="80" dirty="0">
                <a:latin typeface="Times New Roman" panose="02020603050405020304" charset="0"/>
                <a:cs typeface="Times New Roman" panose="02020603050405020304" charset="0"/>
              </a:rPr>
              <a:t>in</a:t>
            </a:r>
            <a:r>
              <a:rPr sz="1400" spc="10"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the</a:t>
            </a:r>
            <a:r>
              <a:rPr sz="1400" spc="35"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cloud,</a:t>
            </a:r>
            <a:r>
              <a:rPr sz="1400" spc="15"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still</a:t>
            </a:r>
            <a:r>
              <a:rPr sz="1400" spc="25" dirty="0">
                <a:latin typeface="Times New Roman" panose="02020603050405020304" charset="0"/>
                <a:cs typeface="Times New Roman" panose="02020603050405020304" charset="0"/>
              </a:rPr>
              <a:t> </a:t>
            </a:r>
            <a:r>
              <a:rPr sz="1400" spc="-10" dirty="0">
                <a:latin typeface="Times New Roman" panose="02020603050405020304" charset="0"/>
                <a:cs typeface="Times New Roman" panose="02020603050405020304" charset="0"/>
              </a:rPr>
              <a:t>accessible</a:t>
            </a:r>
            <a:endParaRPr sz="1400">
              <a:latin typeface="Times New Roman" panose="02020603050405020304" charset="0"/>
              <a:cs typeface="Times New Roman" panose="02020603050405020304" charset="0"/>
            </a:endParaRPr>
          </a:p>
          <a:p>
            <a:pPr marL="756285" marR="340995" lvl="1" indent="-287020">
              <a:lnSpc>
                <a:spcPct val="100000"/>
              </a:lnSpc>
              <a:spcBef>
                <a:spcPts val="380"/>
              </a:spcBef>
              <a:buFont typeface="Arial" panose="020B0604020202020204"/>
              <a:buChar char="–"/>
              <a:tabLst>
                <a:tab pos="756285" algn="l"/>
              </a:tabLst>
            </a:pPr>
            <a:r>
              <a:rPr sz="1600" spc="70" dirty="0">
                <a:latin typeface="Times New Roman" panose="02020603050405020304" charset="0"/>
                <a:cs typeface="Times New Roman" panose="02020603050405020304" charset="0"/>
              </a:rPr>
              <a:t>In</a:t>
            </a:r>
            <a:r>
              <a:rPr sz="1600" spc="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2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world</a:t>
            </a:r>
            <a:r>
              <a:rPr sz="1600" spc="4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where</a:t>
            </a:r>
            <a:r>
              <a:rPr sz="1600" spc="5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few</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individual</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desktop</a:t>
            </a:r>
            <a:r>
              <a:rPr sz="1600" spc="4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PC</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users</a:t>
            </a:r>
            <a:r>
              <a:rPr sz="1600" spc="30"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back</a:t>
            </a:r>
            <a:r>
              <a:rPr sz="1600" spc="1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up</a:t>
            </a:r>
            <a:r>
              <a:rPr sz="1600" spc="2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their</a:t>
            </a:r>
            <a:r>
              <a:rPr sz="1600" spc="3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data</a:t>
            </a:r>
            <a:r>
              <a:rPr sz="1600" spc="1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on</a:t>
            </a:r>
            <a:r>
              <a:rPr sz="1600" spc="3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1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regular</a:t>
            </a:r>
            <a:r>
              <a:rPr sz="1600" spc="25"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basis, </a:t>
            </a:r>
            <a:r>
              <a:rPr sz="1600" spc="75" dirty="0">
                <a:latin typeface="Times New Roman" panose="02020603050405020304" charset="0"/>
                <a:cs typeface="Times New Roman" panose="02020603050405020304" charset="0"/>
              </a:rPr>
              <a:t>cloud</a:t>
            </a:r>
            <a:r>
              <a:rPr sz="1600" spc="5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spc="5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a:t>
            </a:r>
            <a:r>
              <a:rPr sz="1600" spc="6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6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data-</a:t>
            </a:r>
            <a:r>
              <a:rPr sz="1600" dirty="0">
                <a:latin typeface="Times New Roman" panose="02020603050405020304" charset="0"/>
                <a:cs typeface="Times New Roman" panose="02020603050405020304" charset="0"/>
              </a:rPr>
              <a:t>safe</a:t>
            </a:r>
            <a:r>
              <a:rPr sz="1600" spc="2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spc="4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platform.</a:t>
            </a:r>
            <a:r>
              <a:rPr sz="1600" spc="6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For</a:t>
            </a:r>
            <a:r>
              <a:rPr sz="1600" spc="8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e.g.</a:t>
            </a:r>
            <a:r>
              <a:rPr sz="1600" spc="75"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Dropbox,</a:t>
            </a:r>
            <a:r>
              <a:rPr sz="1600" spc="85"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Skydrive</a:t>
            </a:r>
            <a:endParaRPr sz="16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164" y="389381"/>
            <a:ext cx="4751070" cy="87376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C00000"/>
                </a:solidFill>
                <a:latin typeface="Times New Roman" panose="02020603050405020304" charset="0"/>
                <a:cs typeface="Times New Roman" panose="02020603050405020304" charset="0"/>
              </a:rPr>
              <a:t>Advantages</a:t>
            </a:r>
            <a:r>
              <a:rPr spc="-3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0"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307340" y="793615"/>
            <a:ext cx="8038465" cy="4211408"/>
          </a:xfrm>
          <a:prstGeom prst="rect">
            <a:avLst/>
          </a:prstGeom>
        </p:spPr>
        <p:txBody>
          <a:bodyPr vert="horz" wrap="square" lIns="0" tIns="58419" rIns="0" bIns="0" rtlCol="0">
            <a:spAutoFit/>
          </a:bodyPr>
          <a:lstStyle/>
          <a:p>
            <a:pPr marL="354965" indent="-342265">
              <a:lnSpc>
                <a:spcPct val="100000"/>
              </a:lnSpc>
              <a:spcBef>
                <a:spcPts val="460"/>
              </a:spcBef>
              <a:buFont typeface="Arial" panose="020B0604020202020204"/>
              <a:buChar char="•"/>
              <a:tabLst>
                <a:tab pos="354965" algn="l"/>
              </a:tabLst>
            </a:pPr>
            <a:r>
              <a:rPr sz="1600" b="1" spc="-10" dirty="0">
                <a:latin typeface="Times New Roman" panose="02020603050405020304" charset="0"/>
                <a:cs typeface="Times New Roman" panose="02020603050405020304" charset="0"/>
              </a:rPr>
              <a:t>Universal</a:t>
            </a:r>
            <a:r>
              <a:rPr sz="1600" b="1" spc="-5" dirty="0">
                <a:latin typeface="Times New Roman" panose="02020603050405020304" charset="0"/>
                <a:cs typeface="Times New Roman" panose="02020603050405020304" charset="0"/>
              </a:rPr>
              <a:t> </a:t>
            </a:r>
            <a:r>
              <a:rPr sz="1600" b="1" spc="-10" dirty="0">
                <a:latin typeface="Times New Roman" panose="02020603050405020304" charset="0"/>
                <a:cs typeface="Times New Roman" panose="02020603050405020304" charset="0"/>
              </a:rPr>
              <a:t>information</a:t>
            </a:r>
            <a:r>
              <a:rPr sz="1600" b="1" dirty="0">
                <a:latin typeface="Times New Roman" panose="02020603050405020304" charset="0"/>
                <a:cs typeface="Times New Roman" panose="02020603050405020304" charset="0"/>
              </a:rPr>
              <a:t> </a:t>
            </a:r>
            <a:r>
              <a:rPr sz="1600" b="1" spc="-10" dirty="0">
                <a:latin typeface="Times New Roman" panose="02020603050405020304" charset="0"/>
                <a:cs typeface="Times New Roman" panose="02020603050405020304" charset="0"/>
              </a:rPr>
              <a:t>access</a:t>
            </a:r>
            <a:endParaRPr sz="1600" dirty="0">
              <a:latin typeface="Times New Roman" panose="02020603050405020304" charset="0"/>
              <a:cs typeface="Times New Roman" panose="02020603050405020304" charset="0"/>
            </a:endParaRPr>
          </a:p>
          <a:p>
            <a:pPr marL="756285" lvl="1" indent="-286385">
              <a:lnSpc>
                <a:spcPct val="100000"/>
              </a:lnSpc>
              <a:spcBef>
                <a:spcPts val="415"/>
              </a:spcBef>
              <a:buFont typeface="Arial" panose="020B0604020202020204"/>
              <a:buChar char="–"/>
              <a:tabLst>
                <a:tab pos="756285" algn="l"/>
              </a:tabLst>
            </a:pPr>
            <a:r>
              <a:rPr sz="1800" spc="75" dirty="0">
                <a:latin typeface="Times New Roman" panose="02020603050405020304" charset="0"/>
                <a:cs typeface="Times New Roman" panose="02020603050405020304" charset="0"/>
              </a:rPr>
              <a:t>That</a:t>
            </a:r>
            <a:r>
              <a:rPr sz="1800" spc="1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is</a:t>
            </a:r>
            <a:r>
              <a:rPr sz="1800" spc="10" dirty="0">
                <a:latin typeface="Times New Roman" panose="02020603050405020304" charset="0"/>
                <a:cs typeface="Times New Roman" panose="02020603050405020304" charset="0"/>
              </a:rPr>
              <a:t> </a:t>
            </a:r>
            <a:r>
              <a:rPr sz="1800" spc="140" dirty="0">
                <a:latin typeface="Times New Roman" panose="02020603050405020304" charset="0"/>
                <a:cs typeface="Times New Roman" panose="02020603050405020304" charset="0"/>
              </a:rPr>
              <a:t>not</a:t>
            </a:r>
            <a:r>
              <a:rPr sz="1800" spc="1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a:t>
            </a:r>
            <a:r>
              <a:rPr sz="1800" spc="15" dirty="0">
                <a:latin typeface="Times New Roman" panose="02020603050405020304" charset="0"/>
                <a:cs typeface="Times New Roman" panose="02020603050405020304" charset="0"/>
              </a:rPr>
              <a:t> </a:t>
            </a:r>
            <a:r>
              <a:rPr sz="1800" spc="114" dirty="0">
                <a:latin typeface="Times New Roman" panose="02020603050405020304" charset="0"/>
                <a:cs typeface="Times New Roman" panose="02020603050405020304" charset="0"/>
              </a:rPr>
              <a:t>problem</a:t>
            </a:r>
            <a:r>
              <a:rPr sz="1800" spc="20"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with</a:t>
            </a:r>
            <a:r>
              <a:rPr sz="1800" spc="2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cloud</a:t>
            </a:r>
            <a:r>
              <a:rPr sz="1800" spc="40" dirty="0">
                <a:latin typeface="Times New Roman" panose="02020603050405020304" charset="0"/>
                <a:cs typeface="Times New Roman" panose="02020603050405020304" charset="0"/>
              </a:rPr>
              <a:t> </a:t>
            </a:r>
            <a:r>
              <a:rPr sz="1800" spc="100" dirty="0">
                <a:latin typeface="Times New Roman" panose="02020603050405020304" charset="0"/>
                <a:cs typeface="Times New Roman" panose="02020603050405020304" charset="0"/>
              </a:rPr>
              <a:t>computing,</a:t>
            </a:r>
            <a:r>
              <a:rPr sz="1800" spc="15"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because</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you</a:t>
            </a:r>
            <a:r>
              <a:rPr sz="1800" spc="25" dirty="0">
                <a:latin typeface="Times New Roman" panose="02020603050405020304" charset="0"/>
                <a:cs typeface="Times New Roman" panose="02020603050405020304" charset="0"/>
              </a:rPr>
              <a:t> </a:t>
            </a:r>
            <a:r>
              <a:rPr sz="1800" spc="110" dirty="0">
                <a:latin typeface="Times New Roman" panose="02020603050405020304" charset="0"/>
                <a:cs typeface="Times New Roman" panose="02020603050405020304" charset="0"/>
              </a:rPr>
              <a:t>do</a:t>
            </a:r>
            <a:r>
              <a:rPr sz="1800" spc="20" dirty="0">
                <a:latin typeface="Times New Roman" panose="02020603050405020304" charset="0"/>
                <a:cs typeface="Times New Roman" panose="02020603050405020304" charset="0"/>
              </a:rPr>
              <a:t> </a:t>
            </a:r>
            <a:r>
              <a:rPr sz="1800" spc="140" dirty="0">
                <a:latin typeface="Times New Roman" panose="02020603050405020304" charset="0"/>
                <a:cs typeface="Times New Roman" panose="02020603050405020304" charset="0"/>
              </a:rPr>
              <a:t>not</a:t>
            </a:r>
            <a:r>
              <a:rPr sz="1800" spc="15"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take</a:t>
            </a:r>
            <a:r>
              <a:rPr sz="1800" spc="1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your</a:t>
            </a:r>
            <a:r>
              <a:rPr lang="en-GB" sz="1800" spc="85"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documents</a:t>
            </a:r>
            <a:r>
              <a:rPr sz="1800" spc="15"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with</a:t>
            </a:r>
            <a:r>
              <a:rPr sz="1800" spc="40" dirty="0">
                <a:latin typeface="Times New Roman" panose="02020603050405020304" charset="0"/>
                <a:cs typeface="Times New Roman" panose="02020603050405020304" charset="0"/>
              </a:rPr>
              <a:t> </a:t>
            </a:r>
            <a:r>
              <a:rPr sz="1800" spc="55" dirty="0">
                <a:latin typeface="Times New Roman" panose="02020603050405020304" charset="0"/>
                <a:cs typeface="Times New Roman" panose="02020603050405020304" charset="0"/>
              </a:rPr>
              <a:t>you.</a:t>
            </a:r>
            <a:endParaRPr sz="1800" dirty="0">
              <a:latin typeface="Times New Roman" panose="02020603050405020304" charset="0"/>
              <a:cs typeface="Times New Roman" panose="02020603050405020304" charset="0"/>
            </a:endParaRPr>
          </a:p>
          <a:p>
            <a:pPr marL="756285" marR="43180" lvl="1" indent="-287020">
              <a:lnSpc>
                <a:spcPct val="100000"/>
              </a:lnSpc>
              <a:spcBef>
                <a:spcPts val="435"/>
              </a:spcBef>
              <a:buFont typeface="Arial" panose="020B0604020202020204"/>
              <a:buChar char="–"/>
              <a:tabLst>
                <a:tab pos="756285" algn="l"/>
              </a:tabLst>
            </a:pPr>
            <a:r>
              <a:rPr sz="1800" spc="60" dirty="0">
                <a:latin typeface="Times New Roman" panose="02020603050405020304" charset="0"/>
                <a:cs typeface="Times New Roman" panose="02020603050405020304" charset="0"/>
              </a:rPr>
              <a:t>Instead,</a:t>
            </a:r>
            <a:r>
              <a:rPr sz="1800" spc="40"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they</a:t>
            </a:r>
            <a:r>
              <a:rPr sz="1800" spc="3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stay</a:t>
            </a:r>
            <a:r>
              <a:rPr sz="1800" spc="30" dirty="0">
                <a:latin typeface="Times New Roman" panose="02020603050405020304" charset="0"/>
                <a:cs typeface="Times New Roman" panose="02020603050405020304" charset="0"/>
              </a:rPr>
              <a:t> </a:t>
            </a:r>
            <a:r>
              <a:rPr sz="1800" spc="100" dirty="0">
                <a:latin typeface="Times New Roman" panose="02020603050405020304" charset="0"/>
                <a:cs typeface="Times New Roman" panose="02020603050405020304" charset="0"/>
              </a:rPr>
              <a:t>in</a:t>
            </a:r>
            <a:r>
              <a:rPr sz="1800" spc="40"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the</a:t>
            </a:r>
            <a:r>
              <a:rPr sz="1800" spc="30" dirty="0">
                <a:latin typeface="Times New Roman" panose="02020603050405020304" charset="0"/>
                <a:cs typeface="Times New Roman" panose="02020603050405020304" charset="0"/>
              </a:rPr>
              <a:t> </a:t>
            </a:r>
            <a:r>
              <a:rPr sz="1800" spc="75" dirty="0">
                <a:latin typeface="Times New Roman" panose="02020603050405020304" charset="0"/>
                <a:cs typeface="Times New Roman" panose="02020603050405020304" charset="0"/>
              </a:rPr>
              <a:t>cloud,</a:t>
            </a:r>
            <a:r>
              <a:rPr sz="1800" spc="6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and</a:t>
            </a:r>
            <a:r>
              <a:rPr sz="1800" spc="35"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you</a:t>
            </a:r>
            <a:r>
              <a:rPr sz="1800" spc="5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can</a:t>
            </a:r>
            <a:r>
              <a:rPr sz="1800" spc="4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access</a:t>
            </a:r>
            <a:r>
              <a:rPr sz="1800" spc="30"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them</a:t>
            </a:r>
            <a:r>
              <a:rPr sz="1800" spc="3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whenever</a:t>
            </a:r>
            <a:r>
              <a:rPr sz="1800" spc="4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you</a:t>
            </a:r>
            <a:r>
              <a:rPr sz="1800" spc="3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have</a:t>
            </a:r>
            <a:r>
              <a:rPr sz="1800" spc="20"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a </a:t>
            </a:r>
            <a:r>
              <a:rPr sz="1800" spc="110" dirty="0">
                <a:latin typeface="Times New Roman" panose="02020603050405020304" charset="0"/>
                <a:cs typeface="Times New Roman" panose="02020603050405020304" charset="0"/>
              </a:rPr>
              <a:t>computer</a:t>
            </a:r>
            <a:r>
              <a:rPr sz="1800" spc="2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and</a:t>
            </a:r>
            <a:r>
              <a:rPr sz="1800" spc="30" dirty="0">
                <a:latin typeface="Times New Roman" panose="02020603050405020304" charset="0"/>
                <a:cs typeface="Times New Roman" panose="02020603050405020304" charset="0"/>
              </a:rPr>
              <a:t> </a:t>
            </a:r>
            <a:r>
              <a:rPr sz="1800" spc="70" dirty="0">
                <a:latin typeface="Times New Roman" panose="02020603050405020304" charset="0"/>
                <a:cs typeface="Times New Roman" panose="02020603050405020304" charset="0"/>
              </a:rPr>
              <a:t>an</a:t>
            </a:r>
            <a:r>
              <a:rPr sz="1800" spc="1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Internet</a:t>
            </a:r>
            <a:r>
              <a:rPr sz="1800" spc="2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connection</a:t>
            </a:r>
            <a:endParaRPr sz="1800" dirty="0">
              <a:latin typeface="Times New Roman" panose="02020603050405020304" charset="0"/>
              <a:cs typeface="Times New Roman" panose="02020603050405020304" charset="0"/>
            </a:endParaRPr>
          </a:p>
          <a:p>
            <a:pPr marL="756285" lvl="1" indent="-286385">
              <a:lnSpc>
                <a:spcPct val="100000"/>
              </a:lnSpc>
              <a:spcBef>
                <a:spcPts val="430"/>
              </a:spcBef>
              <a:buFont typeface="Arial" panose="020B0604020202020204"/>
              <a:buChar char="–"/>
              <a:tabLst>
                <a:tab pos="756285" algn="l"/>
              </a:tabLst>
            </a:pPr>
            <a:r>
              <a:rPr sz="1800" spc="90" dirty="0">
                <a:latin typeface="Times New Roman" panose="02020603050405020304" charset="0"/>
                <a:cs typeface="Times New Roman" panose="02020603050405020304" charset="0"/>
              </a:rPr>
              <a:t>Documents</a:t>
            </a:r>
            <a:r>
              <a:rPr sz="1800" spc="15"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are</a:t>
            </a:r>
            <a:r>
              <a:rPr sz="1800" spc="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instantly</a:t>
            </a:r>
            <a:r>
              <a:rPr sz="1800" spc="20" dirty="0">
                <a:latin typeface="Times New Roman" panose="02020603050405020304" charset="0"/>
                <a:cs typeface="Times New Roman" panose="02020603050405020304" charset="0"/>
              </a:rPr>
              <a:t> </a:t>
            </a:r>
            <a:r>
              <a:rPr sz="1800" spc="60" dirty="0">
                <a:latin typeface="Times New Roman" panose="02020603050405020304" charset="0"/>
                <a:cs typeface="Times New Roman" panose="02020603050405020304" charset="0"/>
              </a:rPr>
              <a:t>available</a:t>
            </a:r>
            <a:r>
              <a:rPr sz="1800" spc="5" dirty="0">
                <a:latin typeface="Times New Roman" panose="02020603050405020304" charset="0"/>
                <a:cs typeface="Times New Roman" panose="02020603050405020304" charset="0"/>
              </a:rPr>
              <a:t> </a:t>
            </a:r>
            <a:r>
              <a:rPr sz="1800" spc="140" dirty="0">
                <a:latin typeface="Times New Roman" panose="02020603050405020304" charset="0"/>
                <a:cs typeface="Times New Roman" panose="02020603050405020304" charset="0"/>
              </a:rPr>
              <a:t>from</a:t>
            </a:r>
            <a:r>
              <a:rPr sz="1800" spc="5"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wherever</a:t>
            </a:r>
            <a:r>
              <a:rPr sz="1800" spc="10"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you</a:t>
            </a:r>
            <a:r>
              <a:rPr sz="1800" spc="20" dirty="0">
                <a:latin typeface="Times New Roman" panose="02020603050405020304" charset="0"/>
                <a:cs typeface="Times New Roman" panose="02020603050405020304" charset="0"/>
              </a:rPr>
              <a:t> </a:t>
            </a:r>
            <a:r>
              <a:rPr sz="1800" spc="40" dirty="0">
                <a:latin typeface="Times New Roman" panose="02020603050405020304" charset="0"/>
                <a:cs typeface="Times New Roman" panose="02020603050405020304" charset="0"/>
              </a:rPr>
              <a:t>are.</a:t>
            </a:r>
            <a:endParaRPr sz="1800" dirty="0">
              <a:latin typeface="Times New Roman" panose="02020603050405020304" charset="0"/>
              <a:cs typeface="Times New Roman" panose="02020603050405020304" charset="0"/>
            </a:endParaRPr>
          </a:p>
          <a:p>
            <a:pPr marL="354965" indent="-342265">
              <a:lnSpc>
                <a:spcPct val="100000"/>
              </a:lnSpc>
              <a:spcBef>
                <a:spcPts val="410"/>
              </a:spcBef>
              <a:buFont typeface="Arial" panose="020B0604020202020204"/>
              <a:buChar char="•"/>
              <a:tabLst>
                <a:tab pos="354965" algn="l"/>
              </a:tabLst>
            </a:pPr>
            <a:r>
              <a:rPr lang="en-GB" sz="1800" b="1" dirty="0">
                <a:latin typeface="Times New Roman" panose="02020603050405020304" charset="0"/>
                <a:cs typeface="Times New Roman" panose="02020603050405020304" charset="0"/>
              </a:rPr>
              <a:t>Device</a:t>
            </a:r>
            <a:r>
              <a:rPr lang="en-GB" sz="1800" b="1" spc="-65" dirty="0">
                <a:latin typeface="Times New Roman" panose="02020603050405020304" charset="0"/>
                <a:cs typeface="Times New Roman" panose="02020603050405020304" charset="0"/>
              </a:rPr>
              <a:t> </a:t>
            </a:r>
            <a:r>
              <a:rPr lang="en-GB" sz="1800" b="1" spc="-10" dirty="0">
                <a:latin typeface="Times New Roman" panose="02020603050405020304" charset="0"/>
                <a:cs typeface="Times New Roman" panose="02020603050405020304" charset="0"/>
              </a:rPr>
              <a:t>independence</a:t>
            </a:r>
            <a:endParaRPr lang="en-GB" sz="1800" dirty="0">
              <a:latin typeface="Times New Roman" panose="02020603050405020304" charset="0"/>
              <a:cs typeface="Times New Roman" panose="02020603050405020304" charset="0"/>
            </a:endParaRPr>
          </a:p>
          <a:p>
            <a:pPr marL="756285" lvl="1" indent="-286385">
              <a:lnSpc>
                <a:spcPct val="100000"/>
              </a:lnSpc>
              <a:spcBef>
                <a:spcPts val="475"/>
              </a:spcBef>
              <a:buFont typeface="Arial" panose="020B0604020202020204"/>
              <a:buChar char="–"/>
              <a:tabLst>
                <a:tab pos="756285" algn="l"/>
              </a:tabLst>
            </a:pPr>
            <a:r>
              <a:rPr lang="en-GB" sz="2000" dirty="0">
                <a:latin typeface="Times New Roman" panose="02020603050405020304" charset="0"/>
                <a:cs typeface="Times New Roman" panose="02020603050405020304" charset="0"/>
              </a:rPr>
              <a:t>You</a:t>
            </a:r>
            <a:r>
              <a:rPr lang="en-GB" sz="2000" spc="-15" dirty="0">
                <a:latin typeface="Times New Roman" panose="02020603050405020304" charset="0"/>
                <a:cs typeface="Times New Roman" panose="02020603050405020304" charset="0"/>
              </a:rPr>
              <a:t> </a:t>
            </a:r>
            <a:r>
              <a:rPr lang="en-GB" sz="2000" spc="80" dirty="0">
                <a:latin typeface="Times New Roman" panose="02020603050405020304" charset="0"/>
                <a:cs typeface="Times New Roman" panose="02020603050405020304" charset="0"/>
              </a:rPr>
              <a:t>are</a:t>
            </a:r>
            <a:r>
              <a:rPr lang="en-GB" sz="2000" spc="5" dirty="0">
                <a:latin typeface="Times New Roman" panose="02020603050405020304" charset="0"/>
                <a:cs typeface="Times New Roman" panose="02020603050405020304" charset="0"/>
              </a:rPr>
              <a:t> </a:t>
            </a:r>
            <a:r>
              <a:rPr lang="en-GB" sz="2000" spc="130" dirty="0">
                <a:latin typeface="Times New Roman" panose="02020603050405020304" charset="0"/>
                <a:cs typeface="Times New Roman" panose="02020603050405020304" charset="0"/>
              </a:rPr>
              <a:t>no</a:t>
            </a:r>
            <a:r>
              <a:rPr lang="en-GB" sz="2000" spc="5" dirty="0">
                <a:latin typeface="Times New Roman" panose="02020603050405020304" charset="0"/>
                <a:cs typeface="Times New Roman" panose="02020603050405020304" charset="0"/>
              </a:rPr>
              <a:t> </a:t>
            </a:r>
            <a:r>
              <a:rPr lang="en-GB" sz="2000" spc="95" dirty="0">
                <a:latin typeface="Times New Roman" panose="02020603050405020304" charset="0"/>
                <a:cs typeface="Times New Roman" panose="02020603050405020304" charset="0"/>
              </a:rPr>
              <a:t>longer</a:t>
            </a:r>
            <a:r>
              <a:rPr lang="en-GB" sz="2000" spc="-20" dirty="0">
                <a:latin typeface="Times New Roman" panose="02020603050405020304" charset="0"/>
                <a:cs typeface="Times New Roman" panose="02020603050405020304" charset="0"/>
              </a:rPr>
              <a:t> </a:t>
            </a:r>
            <a:r>
              <a:rPr lang="en-GB" sz="2000" spc="130" dirty="0">
                <a:latin typeface="Times New Roman" panose="02020603050405020304" charset="0"/>
                <a:cs typeface="Times New Roman" panose="02020603050405020304" charset="0"/>
              </a:rPr>
              <a:t>tethered</a:t>
            </a:r>
            <a:r>
              <a:rPr lang="en-GB" sz="2000" spc="20" dirty="0">
                <a:latin typeface="Times New Roman" panose="02020603050405020304" charset="0"/>
                <a:cs typeface="Times New Roman" panose="02020603050405020304" charset="0"/>
              </a:rPr>
              <a:t> </a:t>
            </a:r>
            <a:r>
              <a:rPr lang="en-GB" sz="2000" spc="165" dirty="0">
                <a:latin typeface="Times New Roman" panose="02020603050405020304" charset="0"/>
                <a:cs typeface="Times New Roman" panose="02020603050405020304" charset="0"/>
              </a:rPr>
              <a:t>to</a:t>
            </a:r>
            <a:r>
              <a:rPr lang="en-GB" sz="2000" spc="5" dirty="0">
                <a:latin typeface="Times New Roman" panose="02020603050405020304" charset="0"/>
                <a:cs typeface="Times New Roman" panose="02020603050405020304" charset="0"/>
              </a:rPr>
              <a:t> </a:t>
            </a:r>
            <a:r>
              <a:rPr lang="en-GB" sz="2000" dirty="0">
                <a:latin typeface="Times New Roman" panose="02020603050405020304" charset="0"/>
                <a:cs typeface="Times New Roman" panose="02020603050405020304" charset="0"/>
              </a:rPr>
              <a:t>a</a:t>
            </a:r>
            <a:r>
              <a:rPr lang="en-GB" sz="2000" spc="5" dirty="0">
                <a:latin typeface="Times New Roman" panose="02020603050405020304" charset="0"/>
                <a:cs typeface="Times New Roman" panose="02020603050405020304" charset="0"/>
              </a:rPr>
              <a:t> </a:t>
            </a:r>
            <a:r>
              <a:rPr lang="en-GB" sz="2000" spc="65" dirty="0">
                <a:latin typeface="Times New Roman" panose="02020603050405020304" charset="0"/>
                <a:cs typeface="Times New Roman" panose="02020603050405020304" charset="0"/>
              </a:rPr>
              <a:t>single</a:t>
            </a:r>
            <a:r>
              <a:rPr lang="en-GB" sz="2000" spc="5" dirty="0">
                <a:latin typeface="Times New Roman" panose="02020603050405020304" charset="0"/>
                <a:cs typeface="Times New Roman" panose="02020603050405020304" charset="0"/>
              </a:rPr>
              <a:t> </a:t>
            </a:r>
            <a:r>
              <a:rPr lang="en-GB" sz="2000" spc="130" dirty="0">
                <a:latin typeface="Times New Roman" panose="02020603050405020304" charset="0"/>
                <a:cs typeface="Times New Roman" panose="02020603050405020304" charset="0"/>
              </a:rPr>
              <a:t>computer</a:t>
            </a:r>
            <a:r>
              <a:rPr lang="en-GB" sz="2000" spc="-10" dirty="0">
                <a:latin typeface="Times New Roman" panose="02020603050405020304" charset="0"/>
                <a:cs typeface="Times New Roman" panose="02020603050405020304" charset="0"/>
              </a:rPr>
              <a:t> </a:t>
            </a:r>
            <a:r>
              <a:rPr lang="en-GB" sz="2000" spc="145" dirty="0">
                <a:latin typeface="Times New Roman" panose="02020603050405020304" charset="0"/>
                <a:cs typeface="Times New Roman" panose="02020603050405020304" charset="0"/>
              </a:rPr>
              <a:t>or</a:t>
            </a:r>
            <a:r>
              <a:rPr lang="en-GB" sz="2000" spc="10" dirty="0">
                <a:latin typeface="Times New Roman" panose="02020603050405020304" charset="0"/>
                <a:cs typeface="Times New Roman" panose="02020603050405020304" charset="0"/>
              </a:rPr>
              <a:t> </a:t>
            </a:r>
            <a:r>
              <a:rPr lang="en-GB" sz="2000" spc="114" dirty="0">
                <a:latin typeface="Times New Roman" panose="02020603050405020304" charset="0"/>
                <a:cs typeface="Times New Roman" panose="02020603050405020304" charset="0"/>
              </a:rPr>
              <a:t>network.</a:t>
            </a:r>
            <a:endParaRPr lang="en-GB" sz="2000" dirty="0">
              <a:latin typeface="Times New Roman" panose="02020603050405020304" charset="0"/>
              <a:cs typeface="Times New Roman" panose="02020603050405020304" charset="0"/>
            </a:endParaRPr>
          </a:p>
          <a:p>
            <a:pPr marL="756285" lvl="1" indent="-286385">
              <a:lnSpc>
                <a:spcPct val="100000"/>
              </a:lnSpc>
              <a:spcBef>
                <a:spcPts val="480"/>
              </a:spcBef>
              <a:buFont typeface="Arial" panose="020B0604020202020204"/>
              <a:buChar char="–"/>
              <a:tabLst>
                <a:tab pos="756285" algn="l"/>
              </a:tabLst>
            </a:pPr>
            <a:r>
              <a:rPr lang="en-GB" sz="2000" dirty="0">
                <a:latin typeface="Times New Roman" panose="02020603050405020304" charset="0"/>
                <a:cs typeface="Times New Roman" panose="02020603050405020304" charset="0"/>
              </a:rPr>
              <a:t>Changes</a:t>
            </a:r>
            <a:r>
              <a:rPr lang="en-GB" sz="2000" spc="5" dirty="0">
                <a:latin typeface="Times New Roman" panose="02020603050405020304" charset="0"/>
                <a:cs typeface="Times New Roman" panose="02020603050405020304" charset="0"/>
              </a:rPr>
              <a:t> </a:t>
            </a:r>
            <a:r>
              <a:rPr lang="en-GB" sz="2000" spc="165" dirty="0">
                <a:latin typeface="Times New Roman" panose="02020603050405020304" charset="0"/>
                <a:cs typeface="Times New Roman" panose="02020603050405020304" charset="0"/>
              </a:rPr>
              <a:t>to</a:t>
            </a:r>
            <a:r>
              <a:rPr lang="en-GB" sz="2000" spc="35" dirty="0">
                <a:latin typeface="Times New Roman" panose="02020603050405020304" charset="0"/>
                <a:cs typeface="Times New Roman" panose="02020603050405020304" charset="0"/>
              </a:rPr>
              <a:t> </a:t>
            </a:r>
            <a:r>
              <a:rPr lang="en-GB" sz="2000" spc="100" dirty="0">
                <a:latin typeface="Times New Roman" panose="02020603050405020304" charset="0"/>
                <a:cs typeface="Times New Roman" panose="02020603050405020304" charset="0"/>
              </a:rPr>
              <a:t>computers,</a:t>
            </a:r>
            <a:r>
              <a:rPr lang="en-GB" sz="2000" spc="25" dirty="0">
                <a:latin typeface="Times New Roman" panose="02020603050405020304" charset="0"/>
                <a:cs typeface="Times New Roman" panose="02020603050405020304" charset="0"/>
              </a:rPr>
              <a:t> </a:t>
            </a:r>
            <a:r>
              <a:rPr lang="en-GB" sz="2000" spc="85" dirty="0">
                <a:latin typeface="Times New Roman" panose="02020603050405020304" charset="0"/>
                <a:cs typeface="Times New Roman" panose="02020603050405020304" charset="0"/>
              </a:rPr>
              <a:t>applications</a:t>
            </a:r>
            <a:r>
              <a:rPr lang="en-GB" sz="2000" spc="35" dirty="0">
                <a:latin typeface="Times New Roman" panose="02020603050405020304" charset="0"/>
                <a:cs typeface="Times New Roman" panose="02020603050405020304" charset="0"/>
              </a:rPr>
              <a:t> </a:t>
            </a:r>
            <a:r>
              <a:rPr lang="en-GB" sz="2000" spc="95" dirty="0">
                <a:latin typeface="Times New Roman" panose="02020603050405020304" charset="0"/>
                <a:cs typeface="Times New Roman" panose="02020603050405020304" charset="0"/>
              </a:rPr>
              <a:t>and</a:t>
            </a:r>
            <a:r>
              <a:rPr lang="en-GB" sz="2000" spc="30" dirty="0">
                <a:latin typeface="Times New Roman" panose="02020603050405020304" charset="0"/>
                <a:cs typeface="Times New Roman" panose="02020603050405020304" charset="0"/>
              </a:rPr>
              <a:t> </a:t>
            </a:r>
            <a:r>
              <a:rPr lang="en-GB" sz="2000" spc="110" dirty="0">
                <a:latin typeface="Times New Roman" panose="02020603050405020304" charset="0"/>
                <a:cs typeface="Times New Roman" panose="02020603050405020304" charset="0"/>
              </a:rPr>
              <a:t>documents</a:t>
            </a:r>
            <a:r>
              <a:rPr lang="en-GB" sz="2000" spc="20" dirty="0">
                <a:latin typeface="Times New Roman" panose="02020603050405020304" charset="0"/>
                <a:cs typeface="Times New Roman" panose="02020603050405020304" charset="0"/>
              </a:rPr>
              <a:t> </a:t>
            </a:r>
            <a:r>
              <a:rPr lang="en-GB" sz="2000" spc="130" dirty="0">
                <a:latin typeface="Times New Roman" panose="02020603050405020304" charset="0"/>
                <a:cs typeface="Times New Roman" panose="02020603050405020304" charset="0"/>
              </a:rPr>
              <a:t>follow</a:t>
            </a:r>
            <a:r>
              <a:rPr lang="en-GB" sz="2000" spc="35" dirty="0">
                <a:latin typeface="Times New Roman" panose="02020603050405020304" charset="0"/>
                <a:cs typeface="Times New Roman" panose="02020603050405020304" charset="0"/>
              </a:rPr>
              <a:t> </a:t>
            </a:r>
            <a:r>
              <a:rPr lang="en-GB" sz="2000" spc="105" dirty="0">
                <a:latin typeface="Times New Roman" panose="02020603050405020304" charset="0"/>
                <a:cs typeface="Times New Roman" panose="02020603050405020304" charset="0"/>
              </a:rPr>
              <a:t>you</a:t>
            </a:r>
            <a:r>
              <a:rPr lang="en-GB" sz="2000" spc="5" dirty="0">
                <a:latin typeface="Times New Roman" panose="02020603050405020304" charset="0"/>
                <a:cs typeface="Times New Roman" panose="02020603050405020304" charset="0"/>
              </a:rPr>
              <a:t> </a:t>
            </a:r>
            <a:r>
              <a:rPr lang="en-GB" sz="2000" spc="125" dirty="0">
                <a:latin typeface="Times New Roman" panose="02020603050405020304" charset="0"/>
                <a:cs typeface="Times New Roman" panose="02020603050405020304" charset="0"/>
              </a:rPr>
              <a:t>through</a:t>
            </a:r>
            <a:r>
              <a:rPr lang="en-GB" sz="2000" spc="20" dirty="0">
                <a:latin typeface="Times New Roman" panose="02020603050405020304" charset="0"/>
                <a:cs typeface="Times New Roman" panose="02020603050405020304" charset="0"/>
              </a:rPr>
              <a:t> </a:t>
            </a:r>
            <a:r>
              <a:rPr lang="en-GB" sz="2000" spc="114" dirty="0">
                <a:latin typeface="Times New Roman" panose="02020603050405020304" charset="0"/>
                <a:cs typeface="Times New Roman" panose="02020603050405020304" charset="0"/>
              </a:rPr>
              <a:t>the </a:t>
            </a:r>
            <a:r>
              <a:rPr lang="en-GB" sz="2000" spc="75" dirty="0">
                <a:latin typeface="Times New Roman" panose="02020603050405020304" charset="0"/>
                <a:cs typeface="Times New Roman" panose="02020603050405020304" charset="0"/>
              </a:rPr>
              <a:t>cloud.</a:t>
            </a:r>
            <a:endParaRPr lang="en-GB" sz="2000" dirty="0">
              <a:latin typeface="Times New Roman" panose="02020603050405020304" charset="0"/>
              <a:cs typeface="Times New Roman" panose="02020603050405020304" charset="0"/>
            </a:endParaRPr>
          </a:p>
          <a:p>
            <a:pPr marL="756285" marR="241300" lvl="1" indent="-287020">
              <a:lnSpc>
                <a:spcPct val="100000"/>
              </a:lnSpc>
              <a:spcBef>
                <a:spcPts val="480"/>
              </a:spcBef>
              <a:buFont typeface="Arial" panose="020B0604020202020204"/>
              <a:buChar char="–"/>
              <a:tabLst>
                <a:tab pos="756285" algn="l"/>
              </a:tabLst>
            </a:pPr>
            <a:r>
              <a:rPr lang="en-GB" sz="2000" spc="145" dirty="0">
                <a:latin typeface="Times New Roman" panose="02020603050405020304" charset="0"/>
                <a:cs typeface="Times New Roman" panose="02020603050405020304" charset="0"/>
              </a:rPr>
              <a:t>Move</a:t>
            </a:r>
            <a:r>
              <a:rPr lang="en-GB" sz="2000" spc="5" dirty="0">
                <a:latin typeface="Times New Roman" panose="02020603050405020304" charset="0"/>
                <a:cs typeface="Times New Roman" panose="02020603050405020304" charset="0"/>
              </a:rPr>
              <a:t> </a:t>
            </a:r>
            <a:r>
              <a:rPr lang="en-GB" sz="2000" spc="165" dirty="0">
                <a:latin typeface="Times New Roman" panose="02020603050405020304" charset="0"/>
                <a:cs typeface="Times New Roman" panose="02020603050405020304" charset="0"/>
              </a:rPr>
              <a:t>to</a:t>
            </a:r>
            <a:r>
              <a:rPr lang="en-GB" sz="2000" dirty="0">
                <a:latin typeface="Times New Roman" panose="02020603050405020304" charset="0"/>
                <a:cs typeface="Times New Roman" panose="02020603050405020304" charset="0"/>
              </a:rPr>
              <a:t> a</a:t>
            </a:r>
            <a:r>
              <a:rPr lang="en-GB" sz="2000" spc="10" dirty="0">
                <a:latin typeface="Times New Roman" panose="02020603050405020304" charset="0"/>
                <a:cs typeface="Times New Roman" panose="02020603050405020304" charset="0"/>
              </a:rPr>
              <a:t> </a:t>
            </a:r>
            <a:r>
              <a:rPr lang="en-GB" sz="2000" spc="114" dirty="0">
                <a:latin typeface="Times New Roman" panose="02020603050405020304" charset="0"/>
                <a:cs typeface="Times New Roman" panose="02020603050405020304" charset="0"/>
              </a:rPr>
              <a:t>portable</a:t>
            </a:r>
            <a:r>
              <a:rPr lang="en-GB" sz="2000" spc="10" dirty="0">
                <a:latin typeface="Times New Roman" panose="02020603050405020304" charset="0"/>
                <a:cs typeface="Times New Roman" panose="02020603050405020304" charset="0"/>
              </a:rPr>
              <a:t> </a:t>
            </a:r>
            <a:r>
              <a:rPr lang="en-GB" sz="2000" spc="70" dirty="0">
                <a:latin typeface="Times New Roman" panose="02020603050405020304" charset="0"/>
                <a:cs typeface="Times New Roman" panose="02020603050405020304" charset="0"/>
              </a:rPr>
              <a:t>device,</a:t>
            </a:r>
            <a:r>
              <a:rPr lang="en-GB" sz="2000" spc="15" dirty="0">
                <a:latin typeface="Times New Roman" panose="02020603050405020304" charset="0"/>
                <a:cs typeface="Times New Roman" panose="02020603050405020304" charset="0"/>
              </a:rPr>
              <a:t> </a:t>
            </a:r>
            <a:r>
              <a:rPr lang="en-GB" sz="2000" spc="95" dirty="0">
                <a:latin typeface="Times New Roman" panose="02020603050405020304" charset="0"/>
                <a:cs typeface="Times New Roman" panose="02020603050405020304" charset="0"/>
              </a:rPr>
              <a:t>and</a:t>
            </a:r>
            <a:r>
              <a:rPr lang="en-GB" sz="2000" spc="-5" dirty="0">
                <a:latin typeface="Times New Roman" panose="02020603050405020304" charset="0"/>
                <a:cs typeface="Times New Roman" panose="02020603050405020304" charset="0"/>
              </a:rPr>
              <a:t> </a:t>
            </a:r>
            <a:r>
              <a:rPr lang="en-GB" sz="2000" spc="120" dirty="0">
                <a:latin typeface="Times New Roman" panose="02020603050405020304" charset="0"/>
                <a:cs typeface="Times New Roman" panose="02020603050405020304" charset="0"/>
              </a:rPr>
              <a:t>your</a:t>
            </a:r>
            <a:r>
              <a:rPr lang="en-GB" sz="2000" spc="-15" dirty="0">
                <a:latin typeface="Times New Roman" panose="02020603050405020304" charset="0"/>
                <a:cs typeface="Times New Roman" panose="02020603050405020304" charset="0"/>
              </a:rPr>
              <a:t> </a:t>
            </a:r>
            <a:r>
              <a:rPr lang="en-GB" sz="2000" spc="85" dirty="0">
                <a:latin typeface="Times New Roman" panose="02020603050405020304" charset="0"/>
                <a:cs typeface="Times New Roman" panose="02020603050405020304" charset="0"/>
              </a:rPr>
              <a:t>applications</a:t>
            </a:r>
            <a:r>
              <a:rPr lang="en-GB" sz="2000" spc="10" dirty="0">
                <a:latin typeface="Times New Roman" panose="02020603050405020304" charset="0"/>
                <a:cs typeface="Times New Roman" panose="02020603050405020304" charset="0"/>
              </a:rPr>
              <a:t> </a:t>
            </a:r>
            <a:r>
              <a:rPr lang="en-GB" sz="2000" spc="95" dirty="0">
                <a:latin typeface="Times New Roman" panose="02020603050405020304" charset="0"/>
                <a:cs typeface="Times New Roman" panose="02020603050405020304" charset="0"/>
              </a:rPr>
              <a:t>and</a:t>
            </a:r>
            <a:r>
              <a:rPr lang="en-GB" sz="2000" spc="5" dirty="0">
                <a:latin typeface="Times New Roman" panose="02020603050405020304" charset="0"/>
                <a:cs typeface="Times New Roman" panose="02020603050405020304" charset="0"/>
              </a:rPr>
              <a:t> </a:t>
            </a:r>
            <a:r>
              <a:rPr lang="en-GB" sz="2000" spc="110" dirty="0">
                <a:latin typeface="Times New Roman" panose="02020603050405020304" charset="0"/>
                <a:cs typeface="Times New Roman" panose="02020603050405020304" charset="0"/>
              </a:rPr>
              <a:t>documents</a:t>
            </a:r>
            <a:r>
              <a:rPr lang="en-GB" sz="2000" spc="-5" dirty="0">
                <a:latin typeface="Times New Roman" panose="02020603050405020304" charset="0"/>
                <a:cs typeface="Times New Roman" panose="02020603050405020304" charset="0"/>
              </a:rPr>
              <a:t> </a:t>
            </a:r>
            <a:r>
              <a:rPr lang="en-GB" sz="2000" spc="80" dirty="0">
                <a:latin typeface="Times New Roman" panose="02020603050405020304" charset="0"/>
                <a:cs typeface="Times New Roman" panose="02020603050405020304" charset="0"/>
              </a:rPr>
              <a:t>are</a:t>
            </a:r>
            <a:r>
              <a:rPr lang="en-GB" sz="2000" spc="20" dirty="0">
                <a:latin typeface="Times New Roman" panose="02020603050405020304" charset="0"/>
                <a:cs typeface="Times New Roman" panose="02020603050405020304" charset="0"/>
              </a:rPr>
              <a:t> </a:t>
            </a:r>
            <a:r>
              <a:rPr lang="en-GB" sz="2000" spc="60" dirty="0">
                <a:latin typeface="Times New Roman" panose="02020603050405020304" charset="0"/>
                <a:cs typeface="Times New Roman" panose="02020603050405020304" charset="0"/>
              </a:rPr>
              <a:t>still </a:t>
            </a:r>
            <a:r>
              <a:rPr lang="en-GB" sz="2000" spc="50" dirty="0">
                <a:latin typeface="Times New Roman" panose="02020603050405020304" charset="0"/>
                <a:cs typeface="Times New Roman" panose="02020603050405020304" charset="0"/>
              </a:rPr>
              <a:t>available.</a:t>
            </a:r>
            <a:endParaRPr lang="en-GB" sz="2000" dirty="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7616" y="279653"/>
            <a:ext cx="5899150" cy="99822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C00000"/>
                </a:solidFill>
                <a:latin typeface="Times New Roman" panose="02020603050405020304" charset="0"/>
                <a:cs typeface="Times New Roman" panose="02020603050405020304" charset="0"/>
              </a:rPr>
              <a:t>Disadvantages</a:t>
            </a:r>
            <a:r>
              <a:rPr sz="3200" spc="-50" dirty="0">
                <a:solidFill>
                  <a:srgbClr val="C00000"/>
                </a:solidFill>
                <a:latin typeface="Times New Roman" panose="02020603050405020304" charset="0"/>
                <a:cs typeface="Times New Roman" panose="02020603050405020304" charset="0"/>
              </a:rPr>
              <a:t> </a:t>
            </a:r>
            <a:r>
              <a:rPr sz="3200" dirty="0">
                <a:solidFill>
                  <a:srgbClr val="C00000"/>
                </a:solidFill>
                <a:latin typeface="Times New Roman" panose="02020603050405020304" charset="0"/>
                <a:cs typeface="Times New Roman" panose="02020603050405020304" charset="0"/>
              </a:rPr>
              <a:t>of</a:t>
            </a:r>
            <a:r>
              <a:rPr sz="3200" spc="-70" dirty="0">
                <a:solidFill>
                  <a:srgbClr val="C00000"/>
                </a:solidFill>
                <a:latin typeface="Times New Roman" panose="02020603050405020304" charset="0"/>
                <a:cs typeface="Times New Roman" panose="02020603050405020304" charset="0"/>
              </a:rPr>
              <a:t> </a:t>
            </a:r>
            <a:r>
              <a:rPr sz="3200" dirty="0">
                <a:solidFill>
                  <a:srgbClr val="C00000"/>
                </a:solidFill>
                <a:latin typeface="Times New Roman" panose="02020603050405020304" charset="0"/>
                <a:cs typeface="Times New Roman" panose="02020603050405020304" charset="0"/>
              </a:rPr>
              <a:t>Cloud</a:t>
            </a:r>
            <a:r>
              <a:rPr sz="3200" spc="-40" dirty="0">
                <a:solidFill>
                  <a:srgbClr val="C00000"/>
                </a:solidFill>
                <a:latin typeface="Times New Roman" panose="02020603050405020304" charset="0"/>
                <a:cs typeface="Times New Roman" panose="02020603050405020304" charset="0"/>
              </a:rPr>
              <a:t> </a:t>
            </a:r>
            <a:r>
              <a:rPr sz="3200" spc="-10" dirty="0">
                <a:solidFill>
                  <a:srgbClr val="C00000"/>
                </a:solidFill>
                <a:latin typeface="Times New Roman" panose="02020603050405020304" charset="0"/>
                <a:cs typeface="Times New Roman" panose="02020603050405020304" charset="0"/>
              </a:rPr>
              <a:t>Computing</a:t>
            </a:r>
            <a:endParaRPr sz="3200">
              <a:latin typeface="Times New Roman" panose="02020603050405020304" charset="0"/>
              <a:cs typeface="Times New Roman" panose="02020603050405020304" charset="0"/>
            </a:endParaRPr>
          </a:p>
        </p:txBody>
      </p:sp>
      <p:sp>
        <p:nvSpPr>
          <p:cNvPr id="3" name="object 3"/>
          <p:cNvSpPr txBox="1"/>
          <p:nvPr/>
        </p:nvSpPr>
        <p:spPr>
          <a:xfrm>
            <a:off x="231140" y="851046"/>
            <a:ext cx="8601075" cy="2922905"/>
          </a:xfrm>
          <a:prstGeom prst="rect">
            <a:avLst/>
          </a:prstGeom>
        </p:spPr>
        <p:txBody>
          <a:bodyPr vert="horz" wrap="square" lIns="0" tIns="74295" rIns="0" bIns="0" rtlCol="0">
            <a:spAutoFit/>
          </a:bodyPr>
          <a:lstStyle/>
          <a:p>
            <a:pPr marL="354965" indent="-342265">
              <a:lnSpc>
                <a:spcPct val="100000"/>
              </a:lnSpc>
              <a:spcBef>
                <a:spcPts val="585"/>
              </a:spcBef>
              <a:buFont typeface="Arial" panose="020B0604020202020204"/>
              <a:buChar char="•"/>
              <a:tabLst>
                <a:tab pos="354965" algn="l"/>
              </a:tabLst>
            </a:pPr>
            <a:r>
              <a:rPr sz="1900" b="1" dirty="0">
                <a:latin typeface="Times New Roman" panose="02020603050405020304" charset="0"/>
                <a:cs typeface="Times New Roman" panose="02020603050405020304" charset="0"/>
              </a:rPr>
              <a:t>Requires</a:t>
            </a:r>
            <a:r>
              <a:rPr sz="1900" b="1" spc="-65"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a</a:t>
            </a:r>
            <a:r>
              <a:rPr sz="1900" b="1" spc="-75" dirty="0">
                <a:latin typeface="Times New Roman" panose="02020603050405020304" charset="0"/>
                <a:cs typeface="Times New Roman" panose="02020603050405020304" charset="0"/>
              </a:rPr>
              <a:t> </a:t>
            </a:r>
            <a:r>
              <a:rPr sz="1900" b="1" spc="-10" dirty="0">
                <a:latin typeface="Times New Roman" panose="02020603050405020304" charset="0"/>
                <a:cs typeface="Times New Roman" panose="02020603050405020304" charset="0"/>
              </a:rPr>
              <a:t>constant</a:t>
            </a:r>
            <a:r>
              <a:rPr sz="1900" b="1" spc="-45"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internet</a:t>
            </a:r>
            <a:r>
              <a:rPr sz="1900" b="1" spc="-75" dirty="0">
                <a:latin typeface="Times New Roman" panose="02020603050405020304" charset="0"/>
                <a:cs typeface="Times New Roman" panose="02020603050405020304" charset="0"/>
              </a:rPr>
              <a:t> </a:t>
            </a:r>
            <a:r>
              <a:rPr sz="1900" b="1" spc="-10" dirty="0">
                <a:latin typeface="Times New Roman" panose="02020603050405020304" charset="0"/>
                <a:cs typeface="Times New Roman" panose="02020603050405020304" charset="0"/>
              </a:rPr>
              <a:t>connection</a:t>
            </a:r>
            <a:endParaRPr sz="1900">
              <a:latin typeface="Times New Roman" panose="02020603050405020304" charset="0"/>
              <a:cs typeface="Times New Roman" panose="02020603050405020304" charset="0"/>
            </a:endParaRPr>
          </a:p>
          <a:p>
            <a:pPr marL="756285" lvl="1" indent="-286385">
              <a:lnSpc>
                <a:spcPct val="100000"/>
              </a:lnSpc>
              <a:spcBef>
                <a:spcPts val="410"/>
              </a:spcBef>
              <a:buFont typeface="Arial" panose="020B0604020202020204"/>
              <a:buChar char="–"/>
              <a:tabLst>
                <a:tab pos="756285" algn="l"/>
              </a:tabLst>
            </a:pPr>
            <a:r>
              <a:rPr sz="1600" spc="55" dirty="0">
                <a:latin typeface="Times New Roman" panose="02020603050405020304" charset="0"/>
                <a:cs typeface="Times New Roman" panose="02020603050405020304" charset="0"/>
              </a:rPr>
              <a:t>Cloud</a:t>
            </a:r>
            <a:r>
              <a:rPr sz="1600" spc="1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dirty="0">
                <a:latin typeface="Times New Roman" panose="02020603050405020304" charset="0"/>
                <a:cs typeface="Times New Roman" panose="02020603050405020304" charset="0"/>
              </a:rPr>
              <a:t> is </a:t>
            </a:r>
            <a:r>
              <a:rPr sz="1600" spc="70" dirty="0">
                <a:latin typeface="Times New Roman" panose="02020603050405020304" charset="0"/>
                <a:cs typeface="Times New Roman" panose="02020603050405020304" charset="0"/>
              </a:rPr>
              <a:t>impossible</a:t>
            </a:r>
            <a:r>
              <a:rPr sz="1600" spc="1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if</a:t>
            </a:r>
            <a:r>
              <a:rPr sz="1600" spc="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cannot</a:t>
            </a:r>
            <a:r>
              <a:rPr sz="1600" spc="2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connect</a:t>
            </a:r>
            <a:r>
              <a:rPr sz="1600" spc="2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2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1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Internet.</a:t>
            </a:r>
            <a:endParaRPr sz="1600">
              <a:latin typeface="Times New Roman" panose="02020603050405020304" charset="0"/>
              <a:cs typeface="Times New Roman" panose="02020603050405020304" charset="0"/>
            </a:endParaRPr>
          </a:p>
          <a:p>
            <a:pPr marL="756285" marR="180975" lvl="1" indent="-287020">
              <a:lnSpc>
                <a:spcPct val="100000"/>
              </a:lnSpc>
              <a:spcBef>
                <a:spcPts val="385"/>
              </a:spcBef>
              <a:buFont typeface="Arial" panose="020B0604020202020204"/>
              <a:buChar char="–"/>
              <a:tabLst>
                <a:tab pos="756285" algn="l"/>
              </a:tabLst>
            </a:pPr>
            <a:r>
              <a:rPr sz="1600" dirty="0">
                <a:latin typeface="Times New Roman" panose="02020603050405020304" charset="0"/>
                <a:cs typeface="Times New Roman" panose="02020603050405020304" charset="0"/>
              </a:rPr>
              <a:t>Since</a:t>
            </a:r>
            <a:r>
              <a:rPr sz="1600" spc="1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use</a:t>
            </a:r>
            <a:r>
              <a:rPr sz="1600" spc="3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1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Internet</a:t>
            </a:r>
            <a:r>
              <a:rPr sz="1600" spc="3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connect</a:t>
            </a:r>
            <a:r>
              <a:rPr sz="1600" spc="25"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25" dirty="0">
                <a:latin typeface="Times New Roman" panose="02020603050405020304" charset="0"/>
                <a:cs typeface="Times New Roman" panose="02020603050405020304" charset="0"/>
              </a:rPr>
              <a:t> </a:t>
            </a:r>
            <a:r>
              <a:rPr sz="1600" spc="125" dirty="0">
                <a:latin typeface="Times New Roman" panose="02020603050405020304" charset="0"/>
                <a:cs typeface="Times New Roman" panose="02020603050405020304" charset="0"/>
              </a:rPr>
              <a:t>both</a:t>
            </a:r>
            <a:r>
              <a:rPr sz="1600" spc="1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5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applications</a:t>
            </a:r>
            <a:r>
              <a:rPr sz="1600" spc="-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1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documents,</a:t>
            </a:r>
            <a:r>
              <a:rPr sz="1600" spc="2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if</a:t>
            </a:r>
            <a:r>
              <a:rPr sz="1600" spc="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4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do</a:t>
            </a:r>
            <a:r>
              <a:rPr sz="1600" spc="3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not </a:t>
            </a:r>
            <a:r>
              <a:rPr sz="1600" spc="55" dirty="0">
                <a:latin typeface="Times New Roman" panose="02020603050405020304" charset="0"/>
                <a:cs typeface="Times New Roman" panose="02020603050405020304" charset="0"/>
              </a:rPr>
              <a:t>have</a:t>
            </a:r>
            <a:r>
              <a:rPr sz="160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an</a:t>
            </a:r>
            <a:r>
              <a:rPr sz="1600" spc="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Internet</a:t>
            </a:r>
            <a:r>
              <a:rPr sz="1600" spc="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connection</a:t>
            </a:r>
            <a:r>
              <a:rPr sz="1600" spc="2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you</a:t>
            </a:r>
            <a:r>
              <a:rPr sz="1600" spc="2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cannot</a:t>
            </a:r>
            <a:r>
              <a:rPr sz="1600" spc="1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access</a:t>
            </a:r>
            <a:r>
              <a:rPr sz="1600" spc="1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anything,</a:t>
            </a:r>
            <a:r>
              <a:rPr sz="1600" spc="-3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even</a:t>
            </a:r>
            <a:r>
              <a:rPr sz="1600" spc="2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40" dirty="0">
                <a:latin typeface="Times New Roman" panose="02020603050405020304" charset="0"/>
                <a:cs typeface="Times New Roman" panose="02020603050405020304" charset="0"/>
              </a:rPr>
              <a:t> </a:t>
            </a:r>
            <a:r>
              <a:rPr sz="1600" spc="130" dirty="0">
                <a:latin typeface="Times New Roman" panose="02020603050405020304" charset="0"/>
                <a:cs typeface="Times New Roman" panose="02020603050405020304" charset="0"/>
              </a:rPr>
              <a:t>own</a:t>
            </a:r>
            <a:r>
              <a:rPr sz="1600" spc="2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documents.</a:t>
            </a:r>
            <a:endParaRPr sz="1600">
              <a:latin typeface="Times New Roman" panose="02020603050405020304" charset="0"/>
              <a:cs typeface="Times New Roman" panose="02020603050405020304" charset="0"/>
            </a:endParaRPr>
          </a:p>
          <a:p>
            <a:pPr marL="756285" marR="5080" lvl="1" indent="-287020">
              <a:lnSpc>
                <a:spcPct val="100000"/>
              </a:lnSpc>
              <a:spcBef>
                <a:spcPts val="385"/>
              </a:spcBef>
              <a:buFont typeface="Arial" panose="020B0604020202020204"/>
              <a:buChar char="–"/>
              <a:tabLst>
                <a:tab pos="756285" algn="l"/>
              </a:tabLst>
            </a:pPr>
            <a:r>
              <a:rPr sz="1600" dirty="0">
                <a:latin typeface="Times New Roman" panose="02020603050405020304" charset="0"/>
                <a:cs typeface="Times New Roman" panose="02020603050405020304" charset="0"/>
              </a:rPr>
              <a:t>A</a:t>
            </a:r>
            <a:r>
              <a:rPr sz="1600" spc="2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dead</a:t>
            </a:r>
            <a:r>
              <a:rPr sz="1600" spc="2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Internet</a:t>
            </a:r>
            <a:r>
              <a:rPr sz="1600" spc="3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connection</a:t>
            </a:r>
            <a:r>
              <a:rPr sz="1600" spc="3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means</a:t>
            </a:r>
            <a:r>
              <a:rPr sz="1600" spc="3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no</a:t>
            </a:r>
            <a:r>
              <a:rPr sz="1600" spc="3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work</a:t>
            </a:r>
            <a:r>
              <a:rPr sz="1600" spc="4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2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in</a:t>
            </a:r>
            <a:r>
              <a:rPr sz="1600" spc="1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areas</a:t>
            </a:r>
            <a:r>
              <a:rPr sz="1600" spc="3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where</a:t>
            </a:r>
            <a:r>
              <a:rPr sz="1600" spc="5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Internet</a:t>
            </a:r>
            <a:r>
              <a:rPr sz="1600" spc="3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connections</a:t>
            </a:r>
            <a:r>
              <a:rPr sz="1600" spc="3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are</a:t>
            </a:r>
            <a:r>
              <a:rPr sz="1600" spc="4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few</a:t>
            </a:r>
            <a:r>
              <a:rPr sz="1600" spc="2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or inherently</a:t>
            </a:r>
            <a:r>
              <a:rPr sz="1600" spc="1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unreliable,</a:t>
            </a:r>
            <a:r>
              <a:rPr sz="1600" spc="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this</a:t>
            </a:r>
            <a:r>
              <a:rPr sz="1600" spc="-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could</a:t>
            </a:r>
            <a:r>
              <a:rPr sz="1600" spc="1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be</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 </a:t>
            </a:r>
            <a:r>
              <a:rPr sz="1600" spc="70" dirty="0">
                <a:latin typeface="Times New Roman" panose="02020603050405020304" charset="0"/>
                <a:cs typeface="Times New Roman" panose="02020603050405020304" charset="0"/>
              </a:rPr>
              <a:t>deal-</a:t>
            </a:r>
            <a:r>
              <a:rPr sz="1600" spc="35" dirty="0">
                <a:latin typeface="Times New Roman" panose="02020603050405020304" charset="0"/>
                <a:cs typeface="Times New Roman" panose="02020603050405020304" charset="0"/>
              </a:rPr>
              <a:t>breaker.</a:t>
            </a:r>
            <a:endParaRPr sz="1600">
              <a:latin typeface="Times New Roman" panose="02020603050405020304" charset="0"/>
              <a:cs typeface="Times New Roman" panose="02020603050405020304" charset="0"/>
            </a:endParaRPr>
          </a:p>
          <a:p>
            <a:pPr marL="354965" indent="-342265">
              <a:lnSpc>
                <a:spcPct val="100000"/>
              </a:lnSpc>
              <a:spcBef>
                <a:spcPts val="430"/>
              </a:spcBef>
              <a:buFont typeface="Arial" panose="020B0604020202020204"/>
              <a:buChar char="•"/>
              <a:tabLst>
                <a:tab pos="354965" algn="l"/>
              </a:tabLst>
            </a:pPr>
            <a:r>
              <a:rPr sz="1900" b="1" dirty="0">
                <a:latin typeface="Times New Roman" panose="02020603050405020304" charset="0"/>
                <a:cs typeface="Times New Roman" panose="02020603050405020304" charset="0"/>
              </a:rPr>
              <a:t>Does</a:t>
            </a:r>
            <a:r>
              <a:rPr sz="1900" b="1" spc="-25"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not</a:t>
            </a:r>
            <a:r>
              <a:rPr sz="1900" b="1" spc="-25"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work</a:t>
            </a:r>
            <a:r>
              <a:rPr sz="1900" b="1" spc="-40"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well</a:t>
            </a:r>
            <a:r>
              <a:rPr sz="1900" b="1" spc="-50" dirty="0">
                <a:latin typeface="Times New Roman" panose="02020603050405020304" charset="0"/>
                <a:cs typeface="Times New Roman" panose="02020603050405020304" charset="0"/>
              </a:rPr>
              <a:t> </a:t>
            </a:r>
            <a:r>
              <a:rPr sz="1900" b="1" dirty="0">
                <a:latin typeface="Times New Roman" panose="02020603050405020304" charset="0"/>
                <a:cs typeface="Times New Roman" panose="02020603050405020304" charset="0"/>
              </a:rPr>
              <a:t>with</a:t>
            </a:r>
            <a:r>
              <a:rPr sz="1900" b="1" spc="-40" dirty="0">
                <a:latin typeface="Times New Roman" panose="02020603050405020304" charset="0"/>
                <a:cs typeface="Times New Roman" panose="02020603050405020304" charset="0"/>
              </a:rPr>
              <a:t> </a:t>
            </a:r>
            <a:r>
              <a:rPr sz="1900" b="1" spc="-20" dirty="0">
                <a:latin typeface="Times New Roman" panose="02020603050405020304" charset="0"/>
                <a:cs typeface="Times New Roman" panose="02020603050405020304" charset="0"/>
              </a:rPr>
              <a:t>low-</a:t>
            </a:r>
            <a:r>
              <a:rPr sz="1900" b="1" dirty="0">
                <a:latin typeface="Times New Roman" panose="02020603050405020304" charset="0"/>
                <a:cs typeface="Times New Roman" panose="02020603050405020304" charset="0"/>
              </a:rPr>
              <a:t>speed</a:t>
            </a:r>
            <a:r>
              <a:rPr sz="1900" b="1" spc="-5" dirty="0">
                <a:latin typeface="Times New Roman" panose="02020603050405020304" charset="0"/>
                <a:cs typeface="Times New Roman" panose="02020603050405020304" charset="0"/>
              </a:rPr>
              <a:t> </a:t>
            </a:r>
            <a:r>
              <a:rPr sz="1900" b="1" spc="-10" dirty="0">
                <a:latin typeface="Times New Roman" panose="02020603050405020304" charset="0"/>
                <a:cs typeface="Times New Roman" panose="02020603050405020304" charset="0"/>
              </a:rPr>
              <a:t>connections</a:t>
            </a:r>
            <a:endParaRPr sz="1900">
              <a:latin typeface="Times New Roman" panose="02020603050405020304" charset="0"/>
              <a:cs typeface="Times New Roman" panose="02020603050405020304" charset="0"/>
            </a:endParaRPr>
          </a:p>
          <a:p>
            <a:pPr marL="756285" marR="403860" lvl="1" indent="-287020">
              <a:lnSpc>
                <a:spcPct val="100000"/>
              </a:lnSpc>
              <a:spcBef>
                <a:spcPts val="410"/>
              </a:spcBef>
              <a:buFont typeface="Arial" panose="020B0604020202020204"/>
              <a:buChar char="–"/>
              <a:tabLst>
                <a:tab pos="756285" algn="l"/>
              </a:tabLst>
            </a:pPr>
            <a:r>
              <a:rPr sz="1600" spc="50" dirty="0">
                <a:latin typeface="Times New Roman" panose="02020603050405020304" charset="0"/>
                <a:cs typeface="Times New Roman" panose="02020603050405020304" charset="0"/>
              </a:rPr>
              <a:t>Similarly,</a:t>
            </a:r>
            <a:r>
              <a:rPr sz="1600" spc="1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5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low-</a:t>
            </a:r>
            <a:r>
              <a:rPr sz="1600" spc="60" dirty="0">
                <a:latin typeface="Times New Roman" panose="02020603050405020304" charset="0"/>
                <a:cs typeface="Times New Roman" panose="02020603050405020304" charset="0"/>
              </a:rPr>
              <a:t>speed</a:t>
            </a:r>
            <a:r>
              <a:rPr sz="1600" spc="7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Internet</a:t>
            </a:r>
            <a:r>
              <a:rPr sz="1600" spc="6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connection,</a:t>
            </a:r>
            <a:r>
              <a:rPr sz="1600" spc="7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such</a:t>
            </a:r>
            <a:r>
              <a:rPr sz="1600" spc="5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as</a:t>
            </a:r>
            <a:r>
              <a:rPr sz="1600" spc="4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that</a:t>
            </a:r>
            <a:r>
              <a:rPr sz="1600" spc="4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found</a:t>
            </a:r>
            <a:r>
              <a:rPr sz="1600" spc="65"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with</a:t>
            </a:r>
            <a:r>
              <a:rPr sz="1600" spc="3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dial-</a:t>
            </a:r>
            <a:r>
              <a:rPr sz="1600" spc="105" dirty="0">
                <a:latin typeface="Times New Roman" panose="02020603050405020304" charset="0"/>
                <a:cs typeface="Times New Roman" panose="02020603050405020304" charset="0"/>
              </a:rPr>
              <a:t>up</a:t>
            </a:r>
            <a:r>
              <a:rPr sz="1600" spc="2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services,</a:t>
            </a:r>
            <a:r>
              <a:rPr sz="1600" spc="85"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makes </a:t>
            </a:r>
            <a:r>
              <a:rPr sz="1600" spc="75" dirty="0">
                <a:latin typeface="Times New Roman" panose="02020603050405020304" charset="0"/>
                <a:cs typeface="Times New Roman" panose="02020603050405020304" charset="0"/>
              </a:rPr>
              <a:t>cloud</a:t>
            </a:r>
            <a:r>
              <a:rPr sz="1600" spc="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computing</a:t>
            </a:r>
            <a:r>
              <a:rPr sz="160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painful</a:t>
            </a:r>
            <a:r>
              <a:rPr sz="1600" spc="-1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at</a:t>
            </a:r>
            <a:r>
              <a:rPr sz="160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best</a:t>
            </a:r>
            <a:r>
              <a:rPr sz="1600" spc="1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and</a:t>
            </a:r>
            <a:r>
              <a:rPr sz="1600" spc="-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often</a:t>
            </a:r>
            <a:r>
              <a:rPr sz="1600" spc="2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impossible.</a:t>
            </a:r>
            <a:endParaRPr sz="1600">
              <a:latin typeface="Times New Roman" panose="02020603050405020304" charset="0"/>
              <a:cs typeface="Times New Roman" panose="02020603050405020304" charset="0"/>
            </a:endParaRPr>
          </a:p>
          <a:p>
            <a:pPr marL="756285" lvl="1" indent="-286385">
              <a:lnSpc>
                <a:spcPct val="100000"/>
              </a:lnSpc>
              <a:spcBef>
                <a:spcPts val="385"/>
              </a:spcBef>
              <a:buFont typeface="Arial" panose="020B0604020202020204"/>
              <a:buChar char="–"/>
              <a:tabLst>
                <a:tab pos="756285" algn="l"/>
              </a:tabLst>
            </a:pPr>
            <a:r>
              <a:rPr sz="1600" spc="80" dirty="0">
                <a:latin typeface="Times New Roman" panose="02020603050405020304" charset="0"/>
                <a:cs typeface="Times New Roman" panose="02020603050405020304" charset="0"/>
              </a:rPr>
              <a:t>Web-</a:t>
            </a:r>
            <a:r>
              <a:rPr sz="1600" spc="50" dirty="0">
                <a:latin typeface="Times New Roman" panose="02020603050405020304" charset="0"/>
                <a:cs typeface="Times New Roman" panose="02020603050405020304" charset="0"/>
              </a:rPr>
              <a:t>based</a:t>
            </a:r>
            <a:r>
              <a:rPr sz="1600" spc="1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applications</a:t>
            </a:r>
            <a:r>
              <a:rPr sz="1600" spc="-2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require</a:t>
            </a:r>
            <a:r>
              <a:rPr sz="1600" spc="4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lot</a:t>
            </a:r>
            <a:r>
              <a:rPr sz="1600" spc="1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a:t>
            </a:r>
            <a:r>
              <a:rPr sz="1600" spc="2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bandwidth</a:t>
            </a:r>
            <a:r>
              <a:rPr sz="1600" spc="-5"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to</a:t>
            </a:r>
            <a:r>
              <a:rPr sz="1600" spc="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download,</a:t>
            </a:r>
            <a:r>
              <a:rPr sz="1600" spc="3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as</a:t>
            </a:r>
            <a:r>
              <a:rPr sz="1600" spc="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do</a:t>
            </a:r>
            <a:r>
              <a:rPr sz="1600" spc="1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large</a:t>
            </a:r>
            <a:r>
              <a:rPr sz="1600" spc="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documents.</a:t>
            </a:r>
            <a:endParaRPr sz="1600">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5979"/>
            <a:ext cx="8229600" cy="627380"/>
          </a:xfrm>
          <a:prstGeom prst="rect">
            <a:avLst/>
          </a:prstGeom>
        </p:spPr>
        <p:txBody>
          <a:bodyPr vert="horz" wrap="square" lIns="0" tIns="197103" rIns="0" bIns="0" rtlCol="0">
            <a:spAutoFit/>
          </a:bodyPr>
          <a:lstStyle/>
          <a:p>
            <a:pPr marL="1106805">
              <a:lnSpc>
                <a:spcPct val="100000"/>
              </a:lnSpc>
              <a:spcBef>
                <a:spcPts val="95"/>
              </a:spcBef>
            </a:pPr>
            <a:r>
              <a:rPr spc="-20" dirty="0">
                <a:solidFill>
                  <a:srgbClr val="C00000"/>
                </a:solidFill>
                <a:latin typeface="Times New Roman" panose="02020603050405020304" charset="0"/>
                <a:cs typeface="Times New Roman" panose="02020603050405020304" charset="0"/>
              </a:rPr>
              <a:t>Disadvantages</a:t>
            </a:r>
            <a:r>
              <a:rPr spc="-30"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5"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535940" y="929404"/>
            <a:ext cx="8058784" cy="3867725"/>
          </a:xfrm>
          <a:prstGeom prst="rect">
            <a:avLst/>
          </a:prstGeom>
        </p:spPr>
        <p:txBody>
          <a:bodyPr vert="horz" wrap="square" lIns="0" tIns="43180" rIns="0" bIns="0" rtlCol="0">
            <a:spAutoFit/>
          </a:bodyPr>
          <a:lstStyle/>
          <a:p>
            <a:pPr marL="355600" indent="-342900">
              <a:lnSpc>
                <a:spcPct val="100000"/>
              </a:lnSpc>
              <a:spcBef>
                <a:spcPts val="340"/>
              </a:spcBef>
              <a:buFont typeface="Arial" panose="020B0604020202020204"/>
              <a:buChar char="•"/>
              <a:tabLst>
                <a:tab pos="355600" algn="l"/>
              </a:tabLst>
            </a:pPr>
            <a:r>
              <a:rPr b="1" spc="-10" dirty="0">
                <a:latin typeface="Times New Roman" panose="02020603050405020304" charset="0"/>
                <a:cs typeface="Times New Roman" panose="02020603050405020304" charset="0"/>
              </a:rPr>
              <a:t>Features</a:t>
            </a:r>
            <a:r>
              <a:rPr b="1" spc="-40" dirty="0">
                <a:latin typeface="Times New Roman" panose="02020603050405020304" charset="0"/>
                <a:cs typeface="Times New Roman" panose="02020603050405020304" charset="0"/>
              </a:rPr>
              <a:t> </a:t>
            </a:r>
            <a:r>
              <a:rPr b="1" dirty="0">
                <a:latin typeface="Times New Roman" panose="02020603050405020304" charset="0"/>
                <a:cs typeface="Times New Roman" panose="02020603050405020304" charset="0"/>
              </a:rPr>
              <a:t>might</a:t>
            </a:r>
            <a:r>
              <a:rPr b="1" spc="-60" dirty="0">
                <a:latin typeface="Times New Roman" panose="02020603050405020304" charset="0"/>
                <a:cs typeface="Times New Roman" panose="02020603050405020304" charset="0"/>
              </a:rPr>
              <a:t> </a:t>
            </a:r>
            <a:r>
              <a:rPr b="1" dirty="0">
                <a:latin typeface="Times New Roman" panose="02020603050405020304" charset="0"/>
                <a:cs typeface="Times New Roman" panose="02020603050405020304" charset="0"/>
              </a:rPr>
              <a:t>be</a:t>
            </a:r>
            <a:r>
              <a:rPr b="1" spc="-45" dirty="0">
                <a:latin typeface="Times New Roman" panose="02020603050405020304" charset="0"/>
                <a:cs typeface="Times New Roman" panose="02020603050405020304" charset="0"/>
              </a:rPr>
              <a:t> </a:t>
            </a:r>
            <a:r>
              <a:rPr b="1" spc="-10" dirty="0">
                <a:latin typeface="Times New Roman" panose="02020603050405020304" charset="0"/>
                <a:cs typeface="Times New Roman" panose="02020603050405020304" charset="0"/>
              </a:rPr>
              <a:t>limited</a:t>
            </a:r>
            <a:endParaRPr dirty="0">
              <a:latin typeface="Times New Roman" panose="02020603050405020304" charset="0"/>
              <a:cs typeface="Times New Roman" panose="02020603050405020304" charset="0"/>
            </a:endParaRPr>
          </a:p>
          <a:p>
            <a:pPr marL="756285" marR="207645" lvl="1" indent="-287020" algn="just">
              <a:lnSpc>
                <a:spcPts val="1840"/>
              </a:lnSpc>
              <a:spcBef>
                <a:spcPts val="455"/>
              </a:spcBef>
              <a:buFont typeface="Arial" panose="020B0604020202020204"/>
              <a:buChar char="–"/>
              <a:tabLst>
                <a:tab pos="756285" algn="l"/>
              </a:tabLst>
            </a:pPr>
            <a:r>
              <a:rPr sz="1600" dirty="0">
                <a:latin typeface="Times New Roman" panose="02020603050405020304" charset="0"/>
                <a:cs typeface="Times New Roman" panose="02020603050405020304" charset="0"/>
              </a:rPr>
              <a:t>This</a:t>
            </a:r>
            <a:r>
              <a:rPr sz="1600" spc="-1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situation</a:t>
            </a:r>
            <a:r>
              <a:rPr sz="1600" spc="2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a:t>
            </a:r>
            <a:r>
              <a:rPr sz="1600" spc="-1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bound</a:t>
            </a:r>
            <a:r>
              <a:rPr sz="1600" spc="25" dirty="0">
                <a:latin typeface="Times New Roman" panose="02020603050405020304" charset="0"/>
                <a:cs typeface="Times New Roman" panose="02020603050405020304" charset="0"/>
              </a:rPr>
              <a:t> </a:t>
            </a:r>
            <a:r>
              <a:rPr sz="1600" spc="140" dirty="0">
                <a:latin typeface="Times New Roman" panose="02020603050405020304" charset="0"/>
                <a:cs typeface="Times New Roman" panose="02020603050405020304" charset="0"/>
              </a:rPr>
              <a:t>to</a:t>
            </a:r>
            <a:r>
              <a:rPr sz="1600" spc="-5"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change,</a:t>
            </a:r>
            <a:r>
              <a:rPr sz="1600" spc="1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but</a:t>
            </a:r>
            <a:r>
              <a:rPr sz="1600" spc="1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today</a:t>
            </a:r>
            <a:r>
              <a:rPr sz="1600" spc="1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many</a:t>
            </a:r>
            <a:r>
              <a:rPr sz="1600" spc="3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web-</a:t>
            </a:r>
            <a:r>
              <a:rPr sz="1600" spc="55" dirty="0">
                <a:latin typeface="Times New Roman" panose="02020603050405020304" charset="0"/>
                <a:cs typeface="Times New Roman" panose="02020603050405020304" charset="0"/>
              </a:rPr>
              <a:t>based</a:t>
            </a:r>
            <a:r>
              <a:rPr sz="1600" spc="-10"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applications</a:t>
            </a:r>
            <a:r>
              <a:rPr sz="1600" spc="-2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simply are</a:t>
            </a:r>
            <a:r>
              <a:rPr sz="1600" spc="-5"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not</a:t>
            </a:r>
            <a:r>
              <a:rPr sz="1600" spc="-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as</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full-</a:t>
            </a:r>
            <a:r>
              <a:rPr sz="1600" spc="95" dirty="0">
                <a:latin typeface="Times New Roman" panose="02020603050405020304" charset="0"/>
                <a:cs typeface="Times New Roman" panose="02020603050405020304" charset="0"/>
              </a:rPr>
              <a:t>featured</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as </a:t>
            </a:r>
            <a:r>
              <a:rPr sz="1600" spc="110" dirty="0">
                <a:latin typeface="Times New Roman" panose="02020603050405020304" charset="0"/>
                <a:cs typeface="Times New Roman" panose="02020603050405020304" charset="0"/>
              </a:rPr>
              <a:t>their</a:t>
            </a:r>
            <a:r>
              <a:rPr sz="1600" spc="-3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desktop-</a:t>
            </a:r>
            <a:r>
              <a:rPr sz="1600" spc="50" dirty="0">
                <a:latin typeface="Times New Roman" panose="02020603050405020304" charset="0"/>
                <a:cs typeface="Times New Roman" panose="02020603050405020304" charset="0"/>
              </a:rPr>
              <a:t>based</a:t>
            </a:r>
            <a:r>
              <a:rPr sz="1600" spc="-3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applications.</a:t>
            </a:r>
            <a:endParaRPr sz="1600" dirty="0">
              <a:latin typeface="Times New Roman" panose="02020603050405020304" charset="0"/>
              <a:cs typeface="Times New Roman" panose="02020603050405020304" charset="0"/>
            </a:endParaRPr>
          </a:p>
          <a:p>
            <a:pPr marL="1155700" marR="689610" lvl="2" indent="-228600">
              <a:lnSpc>
                <a:spcPts val="1620"/>
              </a:lnSpc>
              <a:spcBef>
                <a:spcPts val="360"/>
              </a:spcBef>
              <a:buFont typeface="Arial" panose="020B0604020202020204"/>
              <a:buChar char="•"/>
              <a:tabLst>
                <a:tab pos="1155700" algn="l"/>
              </a:tabLst>
            </a:pPr>
            <a:r>
              <a:rPr sz="1400" dirty="0">
                <a:latin typeface="Times New Roman" panose="02020603050405020304" charset="0"/>
                <a:cs typeface="Times New Roman" panose="02020603050405020304" charset="0"/>
              </a:rPr>
              <a:t>For</a:t>
            </a:r>
            <a:r>
              <a:rPr sz="1400" spc="30" dirty="0">
                <a:latin typeface="Times New Roman" panose="02020603050405020304" charset="0"/>
                <a:cs typeface="Times New Roman" panose="02020603050405020304" charset="0"/>
              </a:rPr>
              <a:t> </a:t>
            </a:r>
            <a:r>
              <a:rPr sz="1400" spc="55" dirty="0">
                <a:latin typeface="Times New Roman" panose="02020603050405020304" charset="0"/>
                <a:cs typeface="Times New Roman" panose="02020603050405020304" charset="0"/>
              </a:rPr>
              <a:t>example,</a:t>
            </a:r>
            <a:r>
              <a:rPr sz="1400" spc="30" dirty="0">
                <a:latin typeface="Times New Roman" panose="02020603050405020304" charset="0"/>
                <a:cs typeface="Times New Roman" panose="02020603050405020304" charset="0"/>
              </a:rPr>
              <a:t> </a:t>
            </a:r>
            <a:r>
              <a:rPr sz="1400" spc="75" dirty="0">
                <a:latin typeface="Times New Roman" panose="02020603050405020304" charset="0"/>
                <a:cs typeface="Times New Roman" panose="02020603050405020304" charset="0"/>
              </a:rPr>
              <a:t>you</a:t>
            </a:r>
            <a:r>
              <a:rPr sz="1400" dirty="0">
                <a:latin typeface="Times New Roman" panose="02020603050405020304" charset="0"/>
                <a:cs typeface="Times New Roman" panose="02020603050405020304" charset="0"/>
              </a:rPr>
              <a:t> can</a:t>
            </a:r>
            <a:r>
              <a:rPr sz="1400" spc="15" dirty="0">
                <a:latin typeface="Times New Roman" panose="02020603050405020304" charset="0"/>
                <a:cs typeface="Times New Roman" panose="02020603050405020304" charset="0"/>
              </a:rPr>
              <a:t> </a:t>
            </a:r>
            <a:r>
              <a:rPr sz="1400" spc="95" dirty="0">
                <a:latin typeface="Times New Roman" panose="02020603050405020304" charset="0"/>
                <a:cs typeface="Times New Roman" panose="02020603050405020304" charset="0"/>
              </a:rPr>
              <a:t>do</a:t>
            </a:r>
            <a:r>
              <a:rPr sz="1400" spc="10"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a</a:t>
            </a:r>
            <a:r>
              <a:rPr sz="1400" spc="30" dirty="0">
                <a:latin typeface="Times New Roman" panose="02020603050405020304" charset="0"/>
                <a:cs typeface="Times New Roman" panose="02020603050405020304" charset="0"/>
              </a:rPr>
              <a:t> </a:t>
            </a:r>
            <a:r>
              <a:rPr sz="1400" spc="105" dirty="0">
                <a:latin typeface="Times New Roman" panose="02020603050405020304" charset="0"/>
                <a:cs typeface="Times New Roman" panose="02020603050405020304" charset="0"/>
              </a:rPr>
              <a:t>lot</a:t>
            </a:r>
            <a:r>
              <a:rPr sz="1400" spc="25" dirty="0">
                <a:latin typeface="Times New Roman" panose="02020603050405020304" charset="0"/>
                <a:cs typeface="Times New Roman" panose="02020603050405020304" charset="0"/>
              </a:rPr>
              <a:t> </a:t>
            </a:r>
            <a:r>
              <a:rPr sz="1400" spc="100" dirty="0">
                <a:latin typeface="Times New Roman" panose="02020603050405020304" charset="0"/>
                <a:cs typeface="Times New Roman" panose="02020603050405020304" charset="0"/>
              </a:rPr>
              <a:t>more</a:t>
            </a:r>
            <a:r>
              <a:rPr sz="1400" spc="20" dirty="0">
                <a:latin typeface="Times New Roman" panose="02020603050405020304" charset="0"/>
                <a:cs typeface="Times New Roman" panose="02020603050405020304" charset="0"/>
              </a:rPr>
              <a:t> </a:t>
            </a:r>
            <a:r>
              <a:rPr sz="1400" spc="120" dirty="0">
                <a:latin typeface="Times New Roman" panose="02020603050405020304" charset="0"/>
                <a:cs typeface="Times New Roman" panose="02020603050405020304" charset="0"/>
              </a:rPr>
              <a:t>with</a:t>
            </a:r>
            <a:r>
              <a:rPr sz="1400" spc="25" dirty="0">
                <a:latin typeface="Times New Roman" panose="02020603050405020304" charset="0"/>
                <a:cs typeface="Times New Roman" panose="02020603050405020304" charset="0"/>
              </a:rPr>
              <a:t> </a:t>
            </a:r>
            <a:r>
              <a:rPr sz="1400" spc="95" dirty="0">
                <a:latin typeface="Times New Roman" panose="02020603050405020304" charset="0"/>
                <a:cs typeface="Times New Roman" panose="02020603050405020304" charset="0"/>
              </a:rPr>
              <a:t>Microsoft</a:t>
            </a:r>
            <a:r>
              <a:rPr sz="1400" spc="30" dirty="0">
                <a:latin typeface="Times New Roman" panose="02020603050405020304" charset="0"/>
                <a:cs typeface="Times New Roman" panose="02020603050405020304" charset="0"/>
              </a:rPr>
              <a:t> </a:t>
            </a:r>
            <a:r>
              <a:rPr sz="1400" spc="70" dirty="0">
                <a:latin typeface="Times New Roman" panose="02020603050405020304" charset="0"/>
                <a:cs typeface="Times New Roman" panose="02020603050405020304" charset="0"/>
              </a:rPr>
              <a:t>PowerPoint</a:t>
            </a:r>
            <a:r>
              <a:rPr sz="1400" spc="-20"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than</a:t>
            </a:r>
            <a:r>
              <a:rPr sz="1400" dirty="0">
                <a:latin typeface="Times New Roman" panose="02020603050405020304" charset="0"/>
                <a:cs typeface="Times New Roman" panose="02020603050405020304" charset="0"/>
              </a:rPr>
              <a:t> </a:t>
            </a:r>
            <a:r>
              <a:rPr sz="1400" spc="120" dirty="0">
                <a:latin typeface="Times New Roman" panose="02020603050405020304" charset="0"/>
                <a:cs typeface="Times New Roman" panose="02020603050405020304" charset="0"/>
              </a:rPr>
              <a:t>with</a:t>
            </a:r>
            <a:r>
              <a:rPr sz="1400" spc="40" dirty="0">
                <a:latin typeface="Times New Roman" panose="02020603050405020304" charset="0"/>
                <a:cs typeface="Times New Roman" panose="02020603050405020304" charset="0"/>
              </a:rPr>
              <a:t> Google </a:t>
            </a:r>
            <a:r>
              <a:rPr sz="1400" spc="55" dirty="0">
                <a:latin typeface="Times New Roman" panose="02020603050405020304" charset="0"/>
                <a:cs typeface="Times New Roman" panose="02020603050405020304" charset="0"/>
              </a:rPr>
              <a:t>Presentation's</a:t>
            </a:r>
            <a:r>
              <a:rPr sz="1400" spc="110" dirty="0">
                <a:latin typeface="Times New Roman" panose="02020603050405020304" charset="0"/>
                <a:cs typeface="Times New Roman" panose="02020603050405020304" charset="0"/>
              </a:rPr>
              <a:t> </a:t>
            </a:r>
            <a:r>
              <a:rPr sz="1400" spc="85" dirty="0">
                <a:latin typeface="Times New Roman" panose="02020603050405020304" charset="0"/>
                <a:cs typeface="Times New Roman" panose="02020603050405020304" charset="0"/>
              </a:rPr>
              <a:t>web-</a:t>
            </a:r>
            <a:r>
              <a:rPr sz="1400" dirty="0">
                <a:latin typeface="Times New Roman" panose="02020603050405020304" charset="0"/>
                <a:cs typeface="Times New Roman" panose="02020603050405020304" charset="0"/>
              </a:rPr>
              <a:t>based</a:t>
            </a:r>
            <a:r>
              <a:rPr sz="1400" spc="150" dirty="0">
                <a:latin typeface="Times New Roman" panose="02020603050405020304" charset="0"/>
                <a:cs typeface="Times New Roman" panose="02020603050405020304" charset="0"/>
              </a:rPr>
              <a:t> </a:t>
            </a:r>
            <a:r>
              <a:rPr sz="1400" spc="65" dirty="0">
                <a:latin typeface="Times New Roman" panose="02020603050405020304" charset="0"/>
                <a:cs typeface="Times New Roman" panose="02020603050405020304" charset="0"/>
              </a:rPr>
              <a:t>offering</a:t>
            </a:r>
            <a:endParaRPr sz="1400" dirty="0">
              <a:latin typeface="Times New Roman" panose="02020603050405020304" charset="0"/>
              <a:cs typeface="Times New Roman" panose="02020603050405020304" charset="0"/>
            </a:endParaRPr>
          </a:p>
          <a:p>
            <a:pPr marL="355600" indent="-342900">
              <a:lnSpc>
                <a:spcPct val="100000"/>
              </a:lnSpc>
              <a:spcBef>
                <a:spcPts val="175"/>
              </a:spcBef>
              <a:buFont typeface="Arial" panose="020B0604020202020204"/>
              <a:buChar char="•"/>
              <a:tabLst>
                <a:tab pos="355600" algn="l"/>
              </a:tabLst>
            </a:pPr>
            <a:r>
              <a:rPr b="1" dirty="0">
                <a:latin typeface="Times New Roman" panose="02020603050405020304" charset="0"/>
                <a:cs typeface="Times New Roman" panose="02020603050405020304" charset="0"/>
              </a:rPr>
              <a:t>Can</a:t>
            </a:r>
            <a:r>
              <a:rPr b="1" spc="-40" dirty="0">
                <a:latin typeface="Times New Roman" panose="02020603050405020304" charset="0"/>
                <a:cs typeface="Times New Roman" panose="02020603050405020304" charset="0"/>
              </a:rPr>
              <a:t> </a:t>
            </a:r>
            <a:r>
              <a:rPr b="1" dirty="0">
                <a:latin typeface="Times New Roman" panose="02020603050405020304" charset="0"/>
                <a:cs typeface="Times New Roman" panose="02020603050405020304" charset="0"/>
              </a:rPr>
              <a:t>be</a:t>
            </a:r>
            <a:r>
              <a:rPr b="1" spc="-20" dirty="0">
                <a:latin typeface="Times New Roman" panose="02020603050405020304" charset="0"/>
                <a:cs typeface="Times New Roman" panose="02020603050405020304" charset="0"/>
              </a:rPr>
              <a:t> slow</a:t>
            </a:r>
            <a:endParaRPr dirty="0">
              <a:latin typeface="Times New Roman" panose="02020603050405020304" charset="0"/>
              <a:cs typeface="Times New Roman" panose="02020603050405020304" charset="0"/>
            </a:endParaRPr>
          </a:p>
          <a:p>
            <a:pPr marL="756285" marR="5080" lvl="1" indent="-287020" algn="just">
              <a:lnSpc>
                <a:spcPts val="1840"/>
              </a:lnSpc>
              <a:spcBef>
                <a:spcPts val="455"/>
              </a:spcBef>
              <a:buFont typeface="Arial" panose="020B0604020202020204"/>
              <a:buChar char="–"/>
              <a:tabLst>
                <a:tab pos="756285" algn="l"/>
              </a:tabLst>
            </a:pPr>
            <a:r>
              <a:rPr sz="1600" dirty="0">
                <a:latin typeface="Times New Roman" panose="02020603050405020304" charset="0"/>
                <a:cs typeface="Times New Roman" panose="02020603050405020304" charset="0"/>
              </a:rPr>
              <a:t>Even</a:t>
            </a:r>
            <a:r>
              <a:rPr sz="1600" spc="5" dirty="0">
                <a:latin typeface="Times New Roman" panose="02020603050405020304" charset="0"/>
                <a:cs typeface="Times New Roman" panose="02020603050405020304" charset="0"/>
              </a:rPr>
              <a:t> </a:t>
            </a:r>
            <a:r>
              <a:rPr sz="1600" spc="145" dirty="0">
                <a:latin typeface="Times New Roman" panose="02020603050405020304" charset="0"/>
                <a:cs typeface="Times New Roman" panose="02020603050405020304" charset="0"/>
              </a:rPr>
              <a:t>with</a:t>
            </a:r>
            <a:r>
              <a:rPr sz="1600" spc="-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30"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fast</a:t>
            </a:r>
            <a:r>
              <a:rPr sz="1600" spc="4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connection,</a:t>
            </a:r>
            <a:r>
              <a:rPr sz="1600"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web-</a:t>
            </a:r>
            <a:r>
              <a:rPr sz="1600" spc="55" dirty="0">
                <a:latin typeface="Times New Roman" panose="02020603050405020304" charset="0"/>
                <a:cs typeface="Times New Roman" panose="02020603050405020304" charset="0"/>
              </a:rPr>
              <a:t>based</a:t>
            </a:r>
            <a:r>
              <a:rPr sz="1600" spc="-15" dirty="0">
                <a:latin typeface="Times New Roman" panose="02020603050405020304" charset="0"/>
                <a:cs typeface="Times New Roman" panose="02020603050405020304" charset="0"/>
              </a:rPr>
              <a:t> </a:t>
            </a:r>
            <a:r>
              <a:rPr sz="1600" spc="70" dirty="0">
                <a:latin typeface="Times New Roman" panose="02020603050405020304" charset="0"/>
                <a:cs typeface="Times New Roman" panose="02020603050405020304" charset="0"/>
              </a:rPr>
              <a:t>applications</a:t>
            </a:r>
            <a:r>
              <a:rPr sz="1600" spc="-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can</a:t>
            </a:r>
            <a:r>
              <a:rPr sz="1600" spc="2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sometimes</a:t>
            </a:r>
            <a:r>
              <a:rPr sz="1600" spc="2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be</a:t>
            </a:r>
            <a:r>
              <a:rPr sz="1600" spc="2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slower</a:t>
            </a:r>
            <a:r>
              <a:rPr sz="1600"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than </a:t>
            </a:r>
            <a:r>
              <a:rPr sz="1600" dirty="0">
                <a:latin typeface="Times New Roman" panose="02020603050405020304" charset="0"/>
                <a:cs typeface="Times New Roman" panose="02020603050405020304" charset="0"/>
              </a:rPr>
              <a:t>accessing</a:t>
            </a:r>
            <a:r>
              <a:rPr sz="1600" spc="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4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similar</a:t>
            </a:r>
            <a:r>
              <a:rPr sz="1600" spc="4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software</a:t>
            </a:r>
            <a:r>
              <a:rPr sz="1600" spc="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program</a:t>
            </a:r>
            <a:r>
              <a:rPr sz="1600" spc="1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on</a:t>
            </a:r>
            <a:r>
              <a:rPr sz="1600" spc="3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your</a:t>
            </a:r>
            <a:r>
              <a:rPr sz="1600" spc="3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desktop</a:t>
            </a:r>
            <a:r>
              <a:rPr sz="1600" spc="40" dirty="0">
                <a:latin typeface="Times New Roman" panose="02020603050405020304" charset="0"/>
                <a:cs typeface="Times New Roman" panose="02020603050405020304" charset="0"/>
              </a:rPr>
              <a:t> </a:t>
            </a:r>
            <a:r>
              <a:rPr sz="1600" spc="-25" dirty="0">
                <a:latin typeface="Times New Roman" panose="02020603050405020304" charset="0"/>
                <a:cs typeface="Times New Roman" panose="02020603050405020304" charset="0"/>
              </a:rPr>
              <a:t>PC.</a:t>
            </a:r>
            <a:endParaRPr sz="1600" dirty="0">
              <a:latin typeface="Times New Roman" panose="02020603050405020304" charset="0"/>
              <a:cs typeface="Times New Roman" panose="02020603050405020304" charset="0"/>
            </a:endParaRPr>
          </a:p>
          <a:p>
            <a:pPr marL="756920" lvl="1" indent="-287020" algn="just">
              <a:lnSpc>
                <a:spcPts val="1940"/>
              </a:lnSpc>
              <a:spcBef>
                <a:spcPts val="170"/>
              </a:spcBef>
              <a:buFont typeface="Arial" panose="020B0604020202020204"/>
              <a:buChar char="–"/>
              <a:tabLst>
                <a:tab pos="756920" algn="l"/>
              </a:tabLst>
            </a:pPr>
            <a:r>
              <a:rPr sz="1600" spc="65" dirty="0">
                <a:latin typeface="Times New Roman" panose="02020603050405020304" charset="0"/>
                <a:cs typeface="Times New Roman" panose="02020603050405020304" charset="0"/>
              </a:rPr>
              <a:t>Everything</a:t>
            </a:r>
            <a:r>
              <a:rPr sz="1600" spc="-20"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about</a:t>
            </a:r>
            <a:r>
              <a:rPr sz="160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1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program,</a:t>
            </a:r>
            <a:r>
              <a:rPr sz="160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from</a:t>
            </a:r>
            <a:r>
              <a:rPr sz="1600" spc="2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1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interface</a:t>
            </a:r>
            <a:r>
              <a:rPr sz="1600" dirty="0">
                <a:latin typeface="Times New Roman" panose="02020603050405020304" charset="0"/>
                <a:cs typeface="Times New Roman" panose="02020603050405020304" charset="0"/>
              </a:rPr>
              <a:t> </a:t>
            </a:r>
            <a:r>
              <a:rPr sz="1600" spc="140" dirty="0">
                <a:latin typeface="Times New Roman" panose="02020603050405020304" charset="0"/>
                <a:cs typeface="Times New Roman" panose="02020603050405020304" charset="0"/>
              </a:rPr>
              <a:t>to</a:t>
            </a:r>
            <a:r>
              <a:rPr sz="1600" spc="2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1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current</a:t>
            </a:r>
            <a:r>
              <a:rPr sz="1600" spc="-1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document,</a:t>
            </a:r>
            <a:r>
              <a:rPr sz="1600" spc="-1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has </a:t>
            </a:r>
            <a:r>
              <a:rPr sz="1600" spc="114" dirty="0">
                <a:latin typeface="Times New Roman" panose="02020603050405020304" charset="0"/>
                <a:cs typeface="Times New Roman" panose="02020603050405020304" charset="0"/>
              </a:rPr>
              <a:t>to</a:t>
            </a:r>
            <a:endParaRPr sz="1600" dirty="0">
              <a:latin typeface="Times New Roman" panose="02020603050405020304" charset="0"/>
              <a:cs typeface="Times New Roman" panose="02020603050405020304" charset="0"/>
            </a:endParaRPr>
          </a:p>
          <a:p>
            <a:pPr marL="756285" algn="just">
              <a:lnSpc>
                <a:spcPts val="1940"/>
              </a:lnSpc>
            </a:pPr>
            <a:r>
              <a:rPr sz="1600" spc="90" dirty="0">
                <a:latin typeface="Times New Roman" panose="02020603050405020304" charset="0"/>
                <a:cs typeface="Times New Roman" panose="02020603050405020304" charset="0"/>
              </a:rPr>
              <a:t>be</a:t>
            </a:r>
            <a:r>
              <a:rPr sz="160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sent</a:t>
            </a:r>
            <a:r>
              <a:rPr sz="1600" spc="-1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back</a:t>
            </a:r>
            <a:r>
              <a:rPr sz="160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and</a:t>
            </a:r>
            <a:r>
              <a:rPr sz="1600" spc="-15" dirty="0">
                <a:latin typeface="Times New Roman" panose="02020603050405020304" charset="0"/>
                <a:cs typeface="Times New Roman" panose="02020603050405020304" charset="0"/>
              </a:rPr>
              <a:t> </a:t>
            </a:r>
            <a:r>
              <a:rPr sz="1600" spc="125" dirty="0">
                <a:latin typeface="Times New Roman" panose="02020603050405020304" charset="0"/>
                <a:cs typeface="Times New Roman" panose="02020603050405020304" charset="0"/>
              </a:rPr>
              <a:t>forth</a:t>
            </a:r>
            <a:r>
              <a:rPr sz="160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from</a:t>
            </a:r>
            <a:r>
              <a:rPr sz="1600"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your</a:t>
            </a:r>
            <a:r>
              <a:rPr sz="1600" spc="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computer</a:t>
            </a:r>
            <a:r>
              <a:rPr sz="1600" spc="-15" dirty="0">
                <a:latin typeface="Times New Roman" panose="02020603050405020304" charset="0"/>
                <a:cs typeface="Times New Roman" panose="02020603050405020304" charset="0"/>
              </a:rPr>
              <a:t> </a:t>
            </a:r>
            <a:r>
              <a:rPr sz="1600" spc="145" dirty="0">
                <a:latin typeface="Times New Roman" panose="02020603050405020304" charset="0"/>
                <a:cs typeface="Times New Roman" panose="02020603050405020304" charset="0"/>
              </a:rPr>
              <a:t>to</a:t>
            </a:r>
            <a:r>
              <a:rPr sz="1600" spc="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computers</a:t>
            </a:r>
            <a:r>
              <a:rPr sz="1600" spc="-25" dirty="0">
                <a:latin typeface="Times New Roman" panose="02020603050405020304" charset="0"/>
                <a:cs typeface="Times New Roman" panose="02020603050405020304" charset="0"/>
              </a:rPr>
              <a:t> </a:t>
            </a:r>
            <a:r>
              <a:rPr sz="1600" spc="95" dirty="0">
                <a:latin typeface="Times New Roman" panose="02020603050405020304" charset="0"/>
                <a:cs typeface="Times New Roman" panose="02020603050405020304" charset="0"/>
              </a:rPr>
              <a:t>in</a:t>
            </a:r>
            <a:r>
              <a:rPr sz="1600" spc="-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5"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cloud.</a:t>
            </a:r>
            <a:endParaRPr sz="1600" dirty="0">
              <a:latin typeface="Times New Roman" panose="02020603050405020304" charset="0"/>
              <a:cs typeface="Times New Roman" panose="02020603050405020304" charset="0"/>
            </a:endParaRPr>
          </a:p>
          <a:p>
            <a:pPr marL="756285" marR="284480" lvl="1" indent="-287020" algn="just">
              <a:lnSpc>
                <a:spcPts val="1840"/>
              </a:lnSpc>
              <a:spcBef>
                <a:spcPts val="435"/>
              </a:spcBef>
              <a:buFont typeface="Arial" panose="020B0604020202020204"/>
              <a:buChar char="–"/>
              <a:tabLst>
                <a:tab pos="756285" algn="l"/>
              </a:tabLst>
            </a:pPr>
            <a:r>
              <a:rPr sz="1600" spc="80" dirty="0">
                <a:latin typeface="Times New Roman" panose="02020603050405020304" charset="0"/>
                <a:cs typeface="Times New Roman" panose="02020603050405020304" charset="0"/>
              </a:rPr>
              <a:t>If</a:t>
            </a:r>
            <a:r>
              <a:rPr sz="1600" spc="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cloud</a:t>
            </a:r>
            <a:r>
              <a:rPr sz="1600" spc="-20"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servers</a:t>
            </a:r>
            <a:r>
              <a:rPr sz="1600" spc="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happen</a:t>
            </a:r>
            <a:r>
              <a:rPr sz="1600" spc="-35" dirty="0">
                <a:latin typeface="Times New Roman" panose="02020603050405020304" charset="0"/>
                <a:cs typeface="Times New Roman" panose="02020603050405020304" charset="0"/>
              </a:rPr>
              <a:t> </a:t>
            </a:r>
            <a:r>
              <a:rPr sz="1600" spc="140" dirty="0">
                <a:latin typeface="Times New Roman" panose="02020603050405020304" charset="0"/>
                <a:cs typeface="Times New Roman" panose="02020603050405020304" charset="0"/>
              </a:rPr>
              <a:t>to</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be</a:t>
            </a:r>
            <a:r>
              <a:rPr sz="1600" spc="-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backed</a:t>
            </a:r>
            <a:r>
              <a:rPr sz="1600" spc="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up</a:t>
            </a:r>
            <a:r>
              <a:rPr sz="1600" spc="-20"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at</a:t>
            </a:r>
            <a:r>
              <a:rPr sz="1600" spc="-5" dirty="0">
                <a:latin typeface="Times New Roman" panose="02020603050405020304" charset="0"/>
                <a:cs typeface="Times New Roman" panose="02020603050405020304" charset="0"/>
              </a:rPr>
              <a:t> </a:t>
            </a:r>
            <a:r>
              <a:rPr sz="1600" spc="125" dirty="0">
                <a:latin typeface="Times New Roman" panose="02020603050405020304" charset="0"/>
                <a:cs typeface="Times New Roman" panose="02020603050405020304" charset="0"/>
              </a:rPr>
              <a:t>that</a:t>
            </a:r>
            <a:r>
              <a:rPr sz="160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moment,</a:t>
            </a:r>
            <a:r>
              <a:rPr sz="160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or</a:t>
            </a:r>
            <a:r>
              <a:rPr sz="1600" spc="-5" dirty="0">
                <a:latin typeface="Times New Roman" panose="02020603050405020304" charset="0"/>
                <a:cs typeface="Times New Roman" panose="02020603050405020304" charset="0"/>
              </a:rPr>
              <a:t> </a:t>
            </a:r>
            <a:r>
              <a:rPr sz="1600" spc="100" dirty="0">
                <a:latin typeface="Times New Roman" panose="02020603050405020304" charset="0"/>
                <a:cs typeface="Times New Roman" panose="02020603050405020304" charset="0"/>
              </a:rPr>
              <a:t>if</a:t>
            </a:r>
            <a:r>
              <a:rPr sz="1600" spc="20"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5"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Internet</a:t>
            </a:r>
            <a:r>
              <a:rPr sz="1600" spc="-30" dirty="0">
                <a:latin typeface="Times New Roman" panose="02020603050405020304" charset="0"/>
                <a:cs typeface="Times New Roman" panose="02020603050405020304" charset="0"/>
              </a:rPr>
              <a:t> </a:t>
            </a:r>
            <a:r>
              <a:rPr sz="1600" spc="-25" dirty="0">
                <a:latin typeface="Times New Roman" panose="02020603050405020304" charset="0"/>
                <a:cs typeface="Times New Roman" panose="02020603050405020304" charset="0"/>
              </a:rPr>
              <a:t>is </a:t>
            </a:r>
            <a:r>
              <a:rPr sz="1600" spc="65" dirty="0">
                <a:latin typeface="Times New Roman" panose="02020603050405020304" charset="0"/>
                <a:cs typeface="Times New Roman" panose="02020603050405020304" charset="0"/>
              </a:rPr>
              <a:t>having</a:t>
            </a:r>
            <a:r>
              <a:rPr sz="1600" spc="-2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a:t>
            </a:r>
            <a:r>
              <a:rPr sz="1600" spc="2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slow</a:t>
            </a:r>
            <a:r>
              <a:rPr sz="1600" dirty="0">
                <a:latin typeface="Times New Roman" panose="02020603050405020304" charset="0"/>
                <a:cs typeface="Times New Roman" panose="02020603050405020304" charset="0"/>
              </a:rPr>
              <a:t> day,</a:t>
            </a:r>
            <a:r>
              <a:rPr sz="1600" spc="2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you</a:t>
            </a:r>
            <a:r>
              <a:rPr sz="1600" spc="2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would</a:t>
            </a:r>
            <a:r>
              <a:rPr sz="1600" spc="-20" dirty="0">
                <a:latin typeface="Times New Roman" panose="02020603050405020304" charset="0"/>
                <a:cs typeface="Times New Roman" panose="02020603050405020304" charset="0"/>
              </a:rPr>
              <a:t> </a:t>
            </a:r>
            <a:r>
              <a:rPr sz="1600" spc="135" dirty="0">
                <a:latin typeface="Times New Roman" panose="02020603050405020304" charset="0"/>
                <a:cs typeface="Times New Roman" panose="02020603050405020304" charset="0"/>
              </a:rPr>
              <a:t>not</a:t>
            </a:r>
            <a:r>
              <a:rPr sz="1600" spc="1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get</a:t>
            </a:r>
            <a:r>
              <a:rPr sz="1600" spc="25" dirty="0">
                <a:latin typeface="Times New Roman" panose="02020603050405020304" charset="0"/>
                <a:cs typeface="Times New Roman" panose="02020603050405020304" charset="0"/>
              </a:rPr>
              <a:t> </a:t>
            </a:r>
            <a:r>
              <a:rPr sz="1600" spc="120" dirty="0">
                <a:latin typeface="Times New Roman" panose="02020603050405020304" charset="0"/>
                <a:cs typeface="Times New Roman" panose="02020603050405020304" charset="0"/>
              </a:rPr>
              <a:t>the</a:t>
            </a:r>
            <a:r>
              <a:rPr sz="1600" spc="1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instantaneous</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access</a:t>
            </a:r>
            <a:r>
              <a:rPr sz="1600" spc="30"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you</a:t>
            </a:r>
            <a:r>
              <a:rPr sz="1600" spc="2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might</a:t>
            </a:r>
            <a:r>
              <a:rPr sz="1600" dirty="0">
                <a:latin typeface="Times New Roman" panose="02020603050405020304" charset="0"/>
                <a:cs typeface="Times New Roman" panose="02020603050405020304" charset="0"/>
              </a:rPr>
              <a:t> </a:t>
            </a:r>
            <a:r>
              <a:rPr sz="1600" spc="65" dirty="0">
                <a:latin typeface="Times New Roman" panose="02020603050405020304" charset="0"/>
                <a:cs typeface="Times New Roman" panose="02020603050405020304" charset="0"/>
              </a:rPr>
              <a:t>expect </a:t>
            </a:r>
            <a:r>
              <a:rPr sz="1600" spc="135" dirty="0">
                <a:latin typeface="Times New Roman" panose="02020603050405020304" charset="0"/>
                <a:cs typeface="Times New Roman" panose="02020603050405020304" charset="0"/>
              </a:rPr>
              <a:t>from</a:t>
            </a:r>
            <a:r>
              <a:rPr sz="1600" spc="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desktop</a:t>
            </a:r>
            <a:r>
              <a:rPr sz="1600" spc="-25" dirty="0">
                <a:latin typeface="Times New Roman" panose="02020603050405020304" charset="0"/>
                <a:cs typeface="Times New Roman" panose="02020603050405020304" charset="0"/>
              </a:rPr>
              <a:t> </a:t>
            </a:r>
            <a:r>
              <a:rPr sz="1600" spc="60" dirty="0">
                <a:latin typeface="Times New Roman" panose="02020603050405020304" charset="0"/>
                <a:cs typeface="Times New Roman" panose="02020603050405020304" charset="0"/>
              </a:rPr>
              <a:t>applications.</a:t>
            </a:r>
            <a:endParaRPr sz="16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0" i="0" u="none" strike="noStrike" baseline="0" dirty="0">
                <a:solidFill>
                  <a:srgbClr val="000000"/>
                </a:solidFill>
                <a:latin typeface="Calibri" panose="020F0502020204030204" pitchFamily="34" charset="0"/>
              </a:rPr>
              <a:t>Virtualization </a:t>
            </a:r>
            <a:endParaRPr lang="en-US" dirty="0"/>
          </a:p>
        </p:txBody>
      </p:sp>
      <p:pic>
        <p:nvPicPr>
          <p:cNvPr id="1026" name="Picture 2" descr="Light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1613" y="946997"/>
            <a:ext cx="6200775" cy="3819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5979"/>
            <a:ext cx="8229600" cy="627380"/>
          </a:xfrm>
          <a:prstGeom prst="rect">
            <a:avLst/>
          </a:prstGeom>
        </p:spPr>
        <p:txBody>
          <a:bodyPr vert="horz" wrap="square" lIns="0" tIns="197103" rIns="0" bIns="0" rtlCol="0">
            <a:spAutoFit/>
          </a:bodyPr>
          <a:lstStyle/>
          <a:p>
            <a:pPr marL="1259205">
              <a:lnSpc>
                <a:spcPct val="100000"/>
              </a:lnSpc>
              <a:spcBef>
                <a:spcPts val="95"/>
              </a:spcBef>
            </a:pPr>
            <a:r>
              <a:rPr spc="-20" dirty="0">
                <a:solidFill>
                  <a:srgbClr val="C00000"/>
                </a:solidFill>
                <a:latin typeface="Times New Roman" panose="02020603050405020304" charset="0"/>
                <a:cs typeface="Times New Roman" panose="02020603050405020304" charset="0"/>
              </a:rPr>
              <a:t>Disadvantages</a:t>
            </a:r>
            <a:r>
              <a:rPr spc="-30"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of</a:t>
            </a:r>
            <a:r>
              <a:rPr spc="-55" dirty="0">
                <a:solidFill>
                  <a:srgbClr val="C00000"/>
                </a:solidFill>
                <a:latin typeface="Times New Roman" panose="02020603050405020304" charset="0"/>
                <a:cs typeface="Times New Roman" panose="02020603050405020304" charset="0"/>
              </a:rPr>
              <a:t> </a:t>
            </a:r>
            <a:r>
              <a:rPr dirty="0">
                <a:solidFill>
                  <a:srgbClr val="C00000"/>
                </a:solidFill>
                <a:latin typeface="Times New Roman" panose="02020603050405020304" charset="0"/>
                <a:cs typeface="Times New Roman" panose="02020603050405020304" charset="0"/>
              </a:rPr>
              <a:t>Cloud</a:t>
            </a:r>
            <a:r>
              <a:rPr spc="-45" dirty="0">
                <a:solidFill>
                  <a:srgbClr val="C00000"/>
                </a:solidFill>
                <a:latin typeface="Times New Roman" panose="02020603050405020304" charset="0"/>
                <a:cs typeface="Times New Roman" panose="02020603050405020304" charset="0"/>
              </a:rPr>
              <a:t> </a:t>
            </a:r>
            <a:r>
              <a:rPr spc="-10" dirty="0">
                <a:solidFill>
                  <a:srgbClr val="C00000"/>
                </a:solidFill>
                <a:latin typeface="Times New Roman" panose="02020603050405020304" charset="0"/>
                <a:cs typeface="Times New Roman" panose="02020603050405020304" charset="0"/>
              </a:rPr>
              <a:t>Computing</a:t>
            </a:r>
            <a:endParaRPr spc="-10" dirty="0">
              <a:solidFill>
                <a:srgbClr val="C00000"/>
              </a:solidFill>
              <a:latin typeface="Times New Roman" panose="02020603050405020304" charset="0"/>
              <a:cs typeface="Times New Roman" panose="02020603050405020304" charset="0"/>
            </a:endParaRPr>
          </a:p>
        </p:txBody>
      </p:sp>
      <p:sp>
        <p:nvSpPr>
          <p:cNvPr id="3" name="object 3"/>
          <p:cNvSpPr txBox="1"/>
          <p:nvPr/>
        </p:nvSpPr>
        <p:spPr>
          <a:xfrm>
            <a:off x="307340" y="1096518"/>
            <a:ext cx="7985125" cy="2738755"/>
          </a:xfrm>
          <a:prstGeom prst="rect">
            <a:avLst/>
          </a:prstGeom>
        </p:spPr>
        <p:txBody>
          <a:bodyPr vert="horz" wrap="square" lIns="0" tIns="67310" rIns="0" bIns="0" rtlCol="0">
            <a:spAutoFit/>
          </a:bodyPr>
          <a:lstStyle/>
          <a:p>
            <a:pPr marL="354965" indent="-342265">
              <a:lnSpc>
                <a:spcPct val="100000"/>
              </a:lnSpc>
              <a:spcBef>
                <a:spcPts val="530"/>
              </a:spcBef>
              <a:buFont typeface="Arial" panose="020B0604020202020204"/>
              <a:buChar char="•"/>
              <a:tabLst>
                <a:tab pos="354965" algn="l"/>
              </a:tabLst>
            </a:pPr>
            <a:r>
              <a:rPr sz="1800" b="1" dirty="0">
                <a:latin typeface="Times New Roman" panose="02020603050405020304" charset="0"/>
                <a:cs typeface="Times New Roman" panose="02020603050405020304" charset="0"/>
              </a:rPr>
              <a:t>Stored</a:t>
            </a:r>
            <a:r>
              <a:rPr sz="1800" b="1" spc="-4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data</a:t>
            </a:r>
            <a:r>
              <a:rPr sz="1800" b="1" spc="-4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might</a:t>
            </a:r>
            <a:r>
              <a:rPr sz="1800" b="1" spc="-3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not</a:t>
            </a:r>
            <a:r>
              <a:rPr sz="1800" b="1" spc="-3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be</a:t>
            </a:r>
            <a:r>
              <a:rPr sz="1800" b="1" spc="-40" dirty="0">
                <a:latin typeface="Times New Roman" panose="02020603050405020304" charset="0"/>
                <a:cs typeface="Times New Roman" panose="02020603050405020304" charset="0"/>
              </a:rPr>
              <a:t> </a:t>
            </a:r>
            <a:r>
              <a:rPr sz="1800" b="1" spc="-10" dirty="0">
                <a:latin typeface="Times New Roman" panose="02020603050405020304" charset="0"/>
                <a:cs typeface="Times New Roman" panose="02020603050405020304" charset="0"/>
              </a:rPr>
              <a:t>secured</a:t>
            </a:r>
            <a:endParaRPr sz="1800" dirty="0">
              <a:latin typeface="Times New Roman" panose="02020603050405020304" charset="0"/>
              <a:cs typeface="Times New Roman" panose="02020603050405020304" charset="0"/>
            </a:endParaRPr>
          </a:p>
          <a:p>
            <a:pPr marL="756285" lvl="1" indent="-286385">
              <a:lnSpc>
                <a:spcPct val="100000"/>
              </a:lnSpc>
              <a:spcBef>
                <a:spcPts val="430"/>
              </a:spcBef>
              <a:buFont typeface="Arial" panose="020B0604020202020204"/>
              <a:buChar char="–"/>
              <a:tabLst>
                <a:tab pos="756285" algn="l"/>
              </a:tabLst>
            </a:pPr>
            <a:r>
              <a:rPr sz="1800" spc="145" dirty="0">
                <a:latin typeface="Times New Roman" panose="02020603050405020304" charset="0"/>
                <a:cs typeface="Times New Roman" panose="02020603050405020304" charset="0"/>
              </a:rPr>
              <a:t>With</a:t>
            </a:r>
            <a:r>
              <a:rPr sz="1800" spc="20"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cloud</a:t>
            </a:r>
            <a:r>
              <a:rPr sz="1800" spc="40"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computing,</a:t>
            </a:r>
            <a:r>
              <a:rPr sz="1800" spc="35"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all</a:t>
            </a:r>
            <a:r>
              <a:rPr sz="1800" spc="10"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your</a:t>
            </a:r>
            <a:r>
              <a:rPr sz="1800" spc="1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data</a:t>
            </a:r>
            <a:r>
              <a:rPr sz="1800" spc="1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is</a:t>
            </a:r>
            <a:r>
              <a:rPr sz="1800" spc="15" dirty="0">
                <a:latin typeface="Times New Roman" panose="02020603050405020304" charset="0"/>
                <a:cs typeface="Times New Roman" panose="02020603050405020304" charset="0"/>
              </a:rPr>
              <a:t> </a:t>
            </a:r>
            <a:r>
              <a:rPr sz="1800" spc="85" dirty="0">
                <a:latin typeface="Times New Roman" panose="02020603050405020304" charset="0"/>
                <a:cs typeface="Times New Roman" panose="02020603050405020304" charset="0"/>
              </a:rPr>
              <a:t>stored</a:t>
            </a:r>
            <a:r>
              <a:rPr sz="1800" spc="25" dirty="0">
                <a:latin typeface="Times New Roman" panose="02020603050405020304" charset="0"/>
                <a:cs typeface="Times New Roman" panose="02020603050405020304" charset="0"/>
              </a:rPr>
              <a:t> </a:t>
            </a:r>
            <a:r>
              <a:rPr sz="1800" spc="110" dirty="0">
                <a:latin typeface="Times New Roman" panose="02020603050405020304" charset="0"/>
                <a:cs typeface="Times New Roman" panose="02020603050405020304" charset="0"/>
              </a:rPr>
              <a:t>on</a:t>
            </a:r>
            <a:r>
              <a:rPr sz="1800" spc="15" dirty="0">
                <a:latin typeface="Times New Roman" panose="02020603050405020304" charset="0"/>
                <a:cs typeface="Times New Roman" panose="02020603050405020304" charset="0"/>
              </a:rPr>
              <a:t> </a:t>
            </a:r>
            <a:r>
              <a:rPr sz="1800" spc="120" dirty="0">
                <a:latin typeface="Times New Roman" panose="02020603050405020304" charset="0"/>
                <a:cs typeface="Times New Roman" panose="02020603050405020304" charset="0"/>
              </a:rPr>
              <a:t>the</a:t>
            </a:r>
            <a:r>
              <a:rPr sz="1800" spc="30" dirty="0">
                <a:latin typeface="Times New Roman" panose="02020603050405020304" charset="0"/>
                <a:cs typeface="Times New Roman" panose="02020603050405020304" charset="0"/>
              </a:rPr>
              <a:t> </a:t>
            </a:r>
            <a:r>
              <a:rPr sz="1800" spc="65" dirty="0">
                <a:latin typeface="Times New Roman" panose="02020603050405020304" charset="0"/>
                <a:cs typeface="Times New Roman" panose="02020603050405020304" charset="0"/>
              </a:rPr>
              <a:t>cloud.</a:t>
            </a:r>
            <a:endParaRPr sz="1800" dirty="0">
              <a:latin typeface="Times New Roman" panose="02020603050405020304" charset="0"/>
              <a:cs typeface="Times New Roman" panose="02020603050405020304" charset="0"/>
            </a:endParaRPr>
          </a:p>
          <a:p>
            <a:pPr marL="1155700" lvl="2" indent="-228600">
              <a:lnSpc>
                <a:spcPct val="100000"/>
              </a:lnSpc>
              <a:spcBef>
                <a:spcPts val="365"/>
              </a:spcBef>
              <a:buFont typeface="Arial" panose="020B0604020202020204"/>
              <a:buChar char="•"/>
              <a:tabLst>
                <a:tab pos="1155700" algn="l"/>
              </a:tabLst>
            </a:pPr>
            <a:r>
              <a:rPr sz="1400" dirty="0">
                <a:latin typeface="Times New Roman" panose="02020603050405020304" charset="0"/>
                <a:cs typeface="Times New Roman" panose="02020603050405020304" charset="0"/>
              </a:rPr>
              <a:t>The</a:t>
            </a:r>
            <a:r>
              <a:rPr sz="1400" spc="65" dirty="0">
                <a:latin typeface="Times New Roman" panose="02020603050405020304" charset="0"/>
                <a:cs typeface="Times New Roman" panose="02020603050405020304" charset="0"/>
              </a:rPr>
              <a:t> </a:t>
            </a:r>
            <a:r>
              <a:rPr sz="1400" spc="60" dirty="0">
                <a:latin typeface="Times New Roman" panose="02020603050405020304" charset="0"/>
                <a:cs typeface="Times New Roman" panose="02020603050405020304" charset="0"/>
              </a:rPr>
              <a:t>questions</a:t>
            </a:r>
            <a:r>
              <a:rPr sz="1400" spc="70"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is</a:t>
            </a:r>
            <a:r>
              <a:rPr sz="1400" spc="70" dirty="0">
                <a:latin typeface="Times New Roman" panose="02020603050405020304" charset="0"/>
                <a:cs typeface="Times New Roman" panose="02020603050405020304" charset="0"/>
              </a:rPr>
              <a:t> </a:t>
            </a:r>
            <a:r>
              <a:rPr sz="1400" spc="100" dirty="0">
                <a:latin typeface="Times New Roman" panose="02020603050405020304" charset="0"/>
                <a:cs typeface="Times New Roman" panose="02020603050405020304" charset="0"/>
              </a:rPr>
              <a:t>How</a:t>
            </a:r>
            <a:r>
              <a:rPr sz="1400" spc="55"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secure</a:t>
            </a:r>
            <a:r>
              <a:rPr sz="1400" spc="65" dirty="0">
                <a:latin typeface="Times New Roman" panose="02020603050405020304" charset="0"/>
                <a:cs typeface="Times New Roman" panose="02020603050405020304" charset="0"/>
              </a:rPr>
              <a:t> </a:t>
            </a:r>
            <a:r>
              <a:rPr sz="1400" dirty="0">
                <a:latin typeface="Times New Roman" panose="02020603050405020304" charset="0"/>
                <a:cs typeface="Times New Roman" panose="02020603050405020304" charset="0"/>
              </a:rPr>
              <a:t>is</a:t>
            </a:r>
            <a:r>
              <a:rPr sz="1400" spc="65" dirty="0">
                <a:latin typeface="Times New Roman" panose="02020603050405020304" charset="0"/>
                <a:cs typeface="Times New Roman" panose="02020603050405020304" charset="0"/>
              </a:rPr>
              <a:t> </a:t>
            </a:r>
            <a:r>
              <a:rPr sz="1400" spc="90" dirty="0">
                <a:latin typeface="Times New Roman" panose="02020603050405020304" charset="0"/>
                <a:cs typeface="Times New Roman" panose="02020603050405020304" charset="0"/>
              </a:rPr>
              <a:t>the</a:t>
            </a:r>
            <a:r>
              <a:rPr sz="1400" spc="70" dirty="0">
                <a:latin typeface="Times New Roman" panose="02020603050405020304" charset="0"/>
                <a:cs typeface="Times New Roman" panose="02020603050405020304" charset="0"/>
              </a:rPr>
              <a:t> </a:t>
            </a:r>
            <a:r>
              <a:rPr sz="1400" spc="50" dirty="0">
                <a:latin typeface="Times New Roman" panose="02020603050405020304" charset="0"/>
                <a:cs typeface="Times New Roman" panose="02020603050405020304" charset="0"/>
              </a:rPr>
              <a:t>cloud?</a:t>
            </a:r>
            <a:endParaRPr sz="1400" dirty="0">
              <a:latin typeface="Times New Roman" panose="02020603050405020304" charset="0"/>
              <a:cs typeface="Times New Roman" panose="02020603050405020304" charset="0"/>
            </a:endParaRPr>
          </a:p>
          <a:p>
            <a:pPr marL="756285" lvl="1" indent="-286385">
              <a:lnSpc>
                <a:spcPct val="100000"/>
              </a:lnSpc>
              <a:spcBef>
                <a:spcPts val="405"/>
              </a:spcBef>
              <a:buFont typeface="Arial" panose="020B0604020202020204"/>
              <a:buChar char="–"/>
              <a:tabLst>
                <a:tab pos="756285" algn="l"/>
              </a:tabLst>
            </a:pPr>
            <a:r>
              <a:rPr sz="1800" dirty="0">
                <a:latin typeface="Times New Roman" panose="02020603050405020304" charset="0"/>
                <a:cs typeface="Times New Roman" panose="02020603050405020304" charset="0"/>
              </a:rPr>
              <a:t>Can</a:t>
            </a:r>
            <a:r>
              <a:rPr sz="1800" spc="45" dirty="0">
                <a:latin typeface="Times New Roman" panose="02020603050405020304" charset="0"/>
                <a:cs typeface="Times New Roman" panose="02020603050405020304" charset="0"/>
              </a:rPr>
              <a:t> </a:t>
            </a:r>
            <a:r>
              <a:rPr sz="1800" spc="95" dirty="0">
                <a:latin typeface="Times New Roman" panose="02020603050405020304" charset="0"/>
                <a:cs typeface="Times New Roman" panose="02020603050405020304" charset="0"/>
              </a:rPr>
              <a:t>unauthorized</a:t>
            </a:r>
            <a:r>
              <a:rPr sz="1800" spc="50"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users</a:t>
            </a:r>
            <a:r>
              <a:rPr sz="1800" spc="35"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gain</a:t>
            </a:r>
            <a:r>
              <a:rPr sz="1800" spc="45" dirty="0">
                <a:latin typeface="Times New Roman" panose="02020603050405020304" charset="0"/>
                <a:cs typeface="Times New Roman" panose="02020603050405020304" charset="0"/>
              </a:rPr>
              <a:t> </a:t>
            </a:r>
            <a:r>
              <a:rPr sz="1800" dirty="0">
                <a:latin typeface="Times New Roman" panose="02020603050405020304" charset="0"/>
                <a:cs typeface="Times New Roman" panose="02020603050405020304" charset="0"/>
              </a:rPr>
              <a:t>access</a:t>
            </a:r>
            <a:r>
              <a:rPr sz="1800" spc="35" dirty="0">
                <a:latin typeface="Times New Roman" panose="02020603050405020304" charset="0"/>
                <a:cs typeface="Times New Roman" panose="02020603050405020304" charset="0"/>
              </a:rPr>
              <a:t> </a:t>
            </a:r>
            <a:r>
              <a:rPr sz="1800" spc="145" dirty="0">
                <a:latin typeface="Times New Roman" panose="02020603050405020304" charset="0"/>
                <a:cs typeface="Times New Roman" panose="02020603050405020304" charset="0"/>
              </a:rPr>
              <a:t>to</a:t>
            </a:r>
            <a:r>
              <a:rPr sz="1800" spc="30" dirty="0">
                <a:latin typeface="Times New Roman" panose="02020603050405020304" charset="0"/>
                <a:cs typeface="Times New Roman" panose="02020603050405020304" charset="0"/>
              </a:rPr>
              <a:t> </a:t>
            </a:r>
            <a:r>
              <a:rPr sz="1800" spc="105" dirty="0">
                <a:latin typeface="Times New Roman" panose="02020603050405020304" charset="0"/>
                <a:cs typeface="Times New Roman" panose="02020603050405020304" charset="0"/>
              </a:rPr>
              <a:t>your</a:t>
            </a:r>
            <a:r>
              <a:rPr sz="1800" spc="45" dirty="0">
                <a:latin typeface="Times New Roman" panose="02020603050405020304" charset="0"/>
                <a:cs typeface="Times New Roman" panose="02020603050405020304" charset="0"/>
              </a:rPr>
              <a:t> </a:t>
            </a:r>
            <a:r>
              <a:rPr sz="1800" spc="90" dirty="0">
                <a:latin typeface="Times New Roman" panose="02020603050405020304" charset="0"/>
                <a:cs typeface="Times New Roman" panose="02020603050405020304" charset="0"/>
              </a:rPr>
              <a:t>confidential</a:t>
            </a:r>
            <a:r>
              <a:rPr sz="1800" spc="55" dirty="0">
                <a:latin typeface="Times New Roman" panose="02020603050405020304" charset="0"/>
                <a:cs typeface="Times New Roman" panose="02020603050405020304" charset="0"/>
              </a:rPr>
              <a:t> </a:t>
            </a:r>
            <a:r>
              <a:rPr sz="1800" spc="80" dirty="0">
                <a:latin typeface="Times New Roman" panose="02020603050405020304" charset="0"/>
                <a:cs typeface="Times New Roman" panose="02020603050405020304" charset="0"/>
              </a:rPr>
              <a:t>data</a:t>
            </a:r>
            <a:r>
              <a:rPr sz="1800" spc="35" dirty="0">
                <a:latin typeface="Times New Roman" panose="02020603050405020304" charset="0"/>
                <a:cs typeface="Times New Roman" panose="02020603050405020304" charset="0"/>
              </a:rPr>
              <a:t> </a:t>
            </a:r>
            <a:r>
              <a:rPr sz="1800" spc="-50" dirty="0">
                <a:latin typeface="Times New Roman" panose="02020603050405020304" charset="0"/>
                <a:cs typeface="Times New Roman" panose="02020603050405020304" charset="0"/>
              </a:rPr>
              <a:t>?</a:t>
            </a:r>
            <a:endParaRPr sz="1800" dirty="0">
              <a:latin typeface="Times New Roman" panose="02020603050405020304" charset="0"/>
              <a:cs typeface="Times New Roman" panose="02020603050405020304" charset="0"/>
            </a:endParaRPr>
          </a:p>
          <a:p>
            <a:pPr lvl="1">
              <a:lnSpc>
                <a:spcPct val="100000"/>
              </a:lnSpc>
              <a:spcBef>
                <a:spcPts val="960"/>
              </a:spcBef>
              <a:buFont typeface="Arial" panose="020B0604020202020204"/>
              <a:buChar char="–"/>
            </a:pPr>
            <a:endParaRPr sz="1800" dirty="0">
              <a:latin typeface="Times New Roman" panose="02020603050405020304" charset="0"/>
              <a:cs typeface="Times New Roman" panose="02020603050405020304" charset="0"/>
            </a:endParaRPr>
          </a:p>
          <a:p>
            <a:pPr marL="354965" indent="-342265">
              <a:lnSpc>
                <a:spcPct val="100000"/>
              </a:lnSpc>
              <a:buFont typeface="Arial" panose="020B0604020202020204"/>
              <a:buChar char="•"/>
              <a:tabLst>
                <a:tab pos="354965" algn="l"/>
              </a:tabLst>
            </a:pPr>
            <a:r>
              <a:rPr sz="1800" b="1" dirty="0">
                <a:latin typeface="Times New Roman" panose="02020603050405020304" charset="0"/>
                <a:cs typeface="Times New Roman" panose="02020603050405020304" charset="0"/>
              </a:rPr>
              <a:t>Stored</a:t>
            </a:r>
            <a:r>
              <a:rPr sz="1800" b="1" spc="-50"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data</a:t>
            </a:r>
            <a:r>
              <a:rPr sz="1800" b="1" spc="-50"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can</a:t>
            </a:r>
            <a:r>
              <a:rPr sz="1800" b="1" spc="-25" dirty="0">
                <a:latin typeface="Times New Roman" panose="02020603050405020304" charset="0"/>
                <a:cs typeface="Times New Roman" panose="02020603050405020304" charset="0"/>
              </a:rPr>
              <a:t> </a:t>
            </a:r>
            <a:r>
              <a:rPr sz="1800" b="1" dirty="0">
                <a:latin typeface="Times New Roman" panose="02020603050405020304" charset="0"/>
                <a:cs typeface="Times New Roman" panose="02020603050405020304" charset="0"/>
              </a:rPr>
              <a:t>be</a:t>
            </a:r>
            <a:r>
              <a:rPr sz="1800" b="1" spc="-50" dirty="0">
                <a:latin typeface="Times New Roman" panose="02020603050405020304" charset="0"/>
                <a:cs typeface="Times New Roman" panose="02020603050405020304" charset="0"/>
              </a:rPr>
              <a:t> </a:t>
            </a:r>
            <a:r>
              <a:rPr sz="1800" b="1" spc="-20" dirty="0">
                <a:latin typeface="Times New Roman" panose="02020603050405020304" charset="0"/>
                <a:cs typeface="Times New Roman" panose="02020603050405020304" charset="0"/>
              </a:rPr>
              <a:t>lost!</a:t>
            </a:r>
            <a:endParaRPr sz="1800" dirty="0">
              <a:latin typeface="Times New Roman" panose="02020603050405020304" charset="0"/>
              <a:cs typeface="Times New Roman" panose="02020603050405020304" charset="0"/>
            </a:endParaRPr>
          </a:p>
          <a:p>
            <a:pPr marL="756285" lvl="1" indent="-286385">
              <a:lnSpc>
                <a:spcPct val="100000"/>
              </a:lnSpc>
              <a:spcBef>
                <a:spcPts val="405"/>
              </a:spcBef>
              <a:buFont typeface="Arial" panose="020B0604020202020204"/>
              <a:buChar char="–"/>
              <a:tabLst>
                <a:tab pos="756285" algn="l"/>
              </a:tabLst>
            </a:pPr>
            <a:r>
              <a:rPr sz="1600" spc="55" dirty="0">
                <a:latin typeface="Times New Roman" panose="02020603050405020304" charset="0"/>
                <a:cs typeface="Times New Roman" panose="02020603050405020304" charset="0"/>
              </a:rPr>
              <a:t>Theoretically,</a:t>
            </a:r>
            <a:r>
              <a:rPr sz="1600" spc="40"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data</a:t>
            </a:r>
            <a:r>
              <a:rPr sz="1600" spc="25"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stored</a:t>
            </a:r>
            <a:r>
              <a:rPr sz="1600" spc="6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in</a:t>
            </a:r>
            <a:r>
              <a:rPr sz="1600" spc="2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5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cloud</a:t>
            </a:r>
            <a:r>
              <a:rPr sz="1600" spc="4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is</a:t>
            </a:r>
            <a:r>
              <a:rPr sz="1600" spc="30"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safe,</a:t>
            </a:r>
            <a:r>
              <a:rPr sz="1600" spc="40" dirty="0">
                <a:latin typeface="Times New Roman" panose="02020603050405020304" charset="0"/>
                <a:cs typeface="Times New Roman" panose="02020603050405020304" charset="0"/>
              </a:rPr>
              <a:t> </a:t>
            </a:r>
            <a:r>
              <a:rPr sz="1600" spc="75" dirty="0">
                <a:latin typeface="Times New Roman" panose="02020603050405020304" charset="0"/>
                <a:cs typeface="Times New Roman" panose="02020603050405020304" charset="0"/>
              </a:rPr>
              <a:t>replicated</a:t>
            </a:r>
            <a:r>
              <a:rPr sz="1600" spc="25"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across</a:t>
            </a:r>
            <a:r>
              <a:rPr sz="1600" spc="60" dirty="0">
                <a:latin typeface="Times New Roman" panose="02020603050405020304" charset="0"/>
                <a:cs typeface="Times New Roman" panose="02020603050405020304" charset="0"/>
              </a:rPr>
              <a:t> </a:t>
            </a:r>
            <a:r>
              <a:rPr sz="1600" spc="105" dirty="0">
                <a:latin typeface="Times New Roman" panose="02020603050405020304" charset="0"/>
                <a:cs typeface="Times New Roman" panose="02020603050405020304" charset="0"/>
              </a:rPr>
              <a:t>multiple</a:t>
            </a:r>
            <a:r>
              <a:rPr sz="1600" spc="10" dirty="0">
                <a:latin typeface="Times New Roman" panose="02020603050405020304" charset="0"/>
                <a:cs typeface="Times New Roman" panose="02020603050405020304" charset="0"/>
              </a:rPr>
              <a:t> </a:t>
            </a:r>
            <a:r>
              <a:rPr sz="1600" spc="45" dirty="0">
                <a:latin typeface="Times New Roman" panose="02020603050405020304" charset="0"/>
                <a:cs typeface="Times New Roman" panose="02020603050405020304" charset="0"/>
              </a:rPr>
              <a:t>machines.</a:t>
            </a:r>
            <a:endParaRPr sz="1600" dirty="0">
              <a:latin typeface="Times New Roman" panose="02020603050405020304" charset="0"/>
              <a:cs typeface="Times New Roman" panose="02020603050405020304" charset="0"/>
            </a:endParaRPr>
          </a:p>
          <a:p>
            <a:pPr marL="756285" lvl="1" indent="-286385">
              <a:lnSpc>
                <a:spcPct val="100000"/>
              </a:lnSpc>
              <a:spcBef>
                <a:spcPts val="385"/>
              </a:spcBef>
              <a:buFont typeface="Arial" panose="020B0604020202020204"/>
              <a:buChar char="–"/>
              <a:tabLst>
                <a:tab pos="756285" algn="l"/>
              </a:tabLst>
            </a:pPr>
            <a:r>
              <a:rPr sz="1600" spc="85" dirty="0">
                <a:latin typeface="Times New Roman" panose="02020603050405020304" charset="0"/>
                <a:cs typeface="Times New Roman" panose="02020603050405020304" charset="0"/>
              </a:rPr>
              <a:t>But</a:t>
            </a:r>
            <a:r>
              <a:rPr sz="1600" spc="3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on</a:t>
            </a:r>
            <a:r>
              <a:rPr sz="1600" spc="3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the</a:t>
            </a:r>
            <a:r>
              <a:rPr sz="1600" spc="2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off</a:t>
            </a:r>
            <a:r>
              <a:rPr sz="1600" spc="2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chance</a:t>
            </a:r>
            <a:r>
              <a:rPr sz="1600" spc="35" dirty="0">
                <a:latin typeface="Times New Roman" panose="02020603050405020304" charset="0"/>
                <a:cs typeface="Times New Roman" panose="02020603050405020304" charset="0"/>
              </a:rPr>
              <a:t> </a:t>
            </a:r>
            <a:r>
              <a:rPr sz="1600" spc="114" dirty="0">
                <a:latin typeface="Times New Roman" panose="02020603050405020304" charset="0"/>
                <a:cs typeface="Times New Roman" panose="02020603050405020304" charset="0"/>
              </a:rPr>
              <a:t>that</a:t>
            </a:r>
            <a:r>
              <a:rPr sz="1600" spc="5" dirty="0">
                <a:latin typeface="Times New Roman" panose="02020603050405020304" charset="0"/>
                <a:cs typeface="Times New Roman" panose="02020603050405020304" charset="0"/>
              </a:rPr>
              <a:t> </a:t>
            </a:r>
            <a:r>
              <a:rPr sz="1600" spc="90" dirty="0">
                <a:latin typeface="Times New Roman" panose="02020603050405020304" charset="0"/>
                <a:cs typeface="Times New Roman" panose="02020603050405020304" charset="0"/>
              </a:rPr>
              <a:t>your</a:t>
            </a:r>
            <a:r>
              <a:rPr sz="1600" spc="55" dirty="0">
                <a:latin typeface="Times New Roman" panose="02020603050405020304" charset="0"/>
                <a:cs typeface="Times New Roman" panose="02020603050405020304" charset="0"/>
              </a:rPr>
              <a:t> </a:t>
            </a:r>
            <a:r>
              <a:rPr sz="1600" spc="80" dirty="0">
                <a:latin typeface="Times New Roman" panose="02020603050405020304" charset="0"/>
                <a:cs typeface="Times New Roman" panose="02020603050405020304" charset="0"/>
              </a:rPr>
              <a:t>data</a:t>
            </a:r>
            <a:r>
              <a:rPr sz="1600" spc="20"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goes</a:t>
            </a:r>
            <a:r>
              <a:rPr sz="1600" spc="35"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missing,</a:t>
            </a:r>
            <a:r>
              <a:rPr sz="1600" spc="5" dirty="0">
                <a:latin typeface="Times New Roman" panose="02020603050405020304" charset="0"/>
                <a:cs typeface="Times New Roman" panose="02020603050405020304" charset="0"/>
              </a:rPr>
              <a:t> </a:t>
            </a:r>
            <a:r>
              <a:rPr sz="1600" spc="85" dirty="0">
                <a:latin typeface="Times New Roman" panose="02020603050405020304" charset="0"/>
                <a:cs typeface="Times New Roman" panose="02020603050405020304" charset="0"/>
              </a:rPr>
              <a:t>you</a:t>
            </a:r>
            <a:r>
              <a:rPr sz="1600" spc="50"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have</a:t>
            </a:r>
            <a:r>
              <a:rPr sz="1600" spc="25" dirty="0">
                <a:latin typeface="Times New Roman" panose="02020603050405020304" charset="0"/>
                <a:cs typeface="Times New Roman" panose="02020603050405020304" charset="0"/>
              </a:rPr>
              <a:t> </a:t>
            </a:r>
            <a:r>
              <a:rPr sz="1600" spc="110" dirty="0">
                <a:latin typeface="Times New Roman" panose="02020603050405020304" charset="0"/>
                <a:cs typeface="Times New Roman" panose="02020603050405020304" charset="0"/>
              </a:rPr>
              <a:t>no</a:t>
            </a:r>
            <a:r>
              <a:rPr sz="1600" spc="30" dirty="0">
                <a:latin typeface="Times New Roman" panose="02020603050405020304" charset="0"/>
                <a:cs typeface="Times New Roman" panose="02020603050405020304" charset="0"/>
              </a:rPr>
              <a:t> </a:t>
            </a:r>
            <a:r>
              <a:rPr sz="1600" spc="10" dirty="0">
                <a:latin typeface="Times New Roman" panose="02020603050405020304" charset="0"/>
                <a:cs typeface="Times New Roman" panose="02020603050405020304" charset="0"/>
              </a:rPr>
              <a:t>physical </a:t>
            </a:r>
            <a:r>
              <a:rPr sz="1600" spc="114" dirty="0">
                <a:latin typeface="Times New Roman" panose="02020603050405020304" charset="0"/>
                <a:cs typeface="Times New Roman" panose="02020603050405020304" charset="0"/>
              </a:rPr>
              <a:t>or</a:t>
            </a:r>
            <a:r>
              <a:rPr sz="1600" spc="35" dirty="0">
                <a:latin typeface="Times New Roman" panose="02020603050405020304" charset="0"/>
                <a:cs typeface="Times New Roman" panose="02020603050405020304" charset="0"/>
              </a:rPr>
              <a:t> </a:t>
            </a:r>
            <a:r>
              <a:rPr sz="1600" spc="55" dirty="0">
                <a:latin typeface="Times New Roman" panose="02020603050405020304" charset="0"/>
                <a:cs typeface="Times New Roman" panose="02020603050405020304" charset="0"/>
              </a:rPr>
              <a:t>local</a:t>
            </a:r>
            <a:r>
              <a:rPr sz="1600" spc="20" dirty="0">
                <a:latin typeface="Times New Roman" panose="02020603050405020304" charset="0"/>
                <a:cs typeface="Times New Roman" panose="02020603050405020304" charset="0"/>
              </a:rPr>
              <a:t> </a:t>
            </a:r>
            <a:r>
              <a:rPr sz="1600" spc="50" dirty="0">
                <a:latin typeface="Times New Roman" panose="02020603050405020304" charset="0"/>
                <a:cs typeface="Times New Roman" panose="02020603050405020304" charset="0"/>
              </a:rPr>
              <a:t>backup.</a:t>
            </a:r>
            <a:endParaRPr sz="1600" dirty="0">
              <a:latin typeface="Times New Roman" panose="02020603050405020304" charset="0"/>
              <a:cs typeface="Times New Roman" panose="02020603050405020304" charset="0"/>
            </a:endParaRPr>
          </a:p>
          <a:p>
            <a:pPr marL="1155700" lvl="2" indent="-228600">
              <a:lnSpc>
                <a:spcPct val="100000"/>
              </a:lnSpc>
              <a:spcBef>
                <a:spcPts val="315"/>
              </a:spcBef>
              <a:buFont typeface="Arial" panose="020B0604020202020204"/>
              <a:buChar char="•"/>
              <a:tabLst>
                <a:tab pos="1155700" algn="l"/>
              </a:tabLst>
            </a:pPr>
            <a:r>
              <a:rPr sz="1200" spc="50" dirty="0">
                <a:latin typeface="Times New Roman" panose="02020603050405020304" charset="0"/>
                <a:cs typeface="Times New Roman" panose="02020603050405020304" charset="0"/>
              </a:rPr>
              <a:t>Put</a:t>
            </a:r>
            <a:r>
              <a:rPr sz="1200" spc="10" dirty="0">
                <a:latin typeface="Times New Roman" panose="02020603050405020304" charset="0"/>
                <a:cs typeface="Times New Roman" panose="02020603050405020304" charset="0"/>
              </a:rPr>
              <a:t> simply,</a:t>
            </a:r>
            <a:r>
              <a:rPr sz="1200" spc="30" dirty="0">
                <a:latin typeface="Times New Roman" panose="02020603050405020304" charset="0"/>
                <a:cs typeface="Times New Roman" panose="02020603050405020304" charset="0"/>
              </a:rPr>
              <a:t> </a:t>
            </a:r>
            <a:r>
              <a:rPr sz="1200" spc="50" dirty="0">
                <a:latin typeface="Times New Roman" panose="02020603050405020304" charset="0"/>
                <a:cs typeface="Times New Roman" panose="02020603050405020304" charset="0"/>
              </a:rPr>
              <a:t>relying</a:t>
            </a:r>
            <a:r>
              <a:rPr sz="1200" spc="-5" dirty="0">
                <a:latin typeface="Times New Roman" panose="02020603050405020304" charset="0"/>
                <a:cs typeface="Times New Roman" panose="02020603050405020304" charset="0"/>
              </a:rPr>
              <a:t> </a:t>
            </a:r>
            <a:r>
              <a:rPr sz="1200" spc="75" dirty="0">
                <a:latin typeface="Times New Roman" panose="02020603050405020304" charset="0"/>
                <a:cs typeface="Times New Roman" panose="02020603050405020304" charset="0"/>
              </a:rPr>
              <a:t>on</a:t>
            </a:r>
            <a:r>
              <a:rPr sz="1200" spc="20" dirty="0">
                <a:latin typeface="Times New Roman" panose="02020603050405020304" charset="0"/>
                <a:cs typeface="Times New Roman" panose="02020603050405020304" charset="0"/>
              </a:rPr>
              <a:t> </a:t>
            </a:r>
            <a:r>
              <a:rPr sz="1200" spc="80" dirty="0">
                <a:latin typeface="Times New Roman" panose="02020603050405020304" charset="0"/>
                <a:cs typeface="Times New Roman" panose="02020603050405020304" charset="0"/>
              </a:rPr>
              <a:t>the</a:t>
            </a:r>
            <a:r>
              <a:rPr sz="1200" spc="20"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cloud</a:t>
            </a:r>
            <a:r>
              <a:rPr sz="1200" spc="20" dirty="0">
                <a:latin typeface="Times New Roman" panose="02020603050405020304" charset="0"/>
                <a:cs typeface="Times New Roman" panose="02020603050405020304" charset="0"/>
              </a:rPr>
              <a:t> </a:t>
            </a:r>
            <a:r>
              <a:rPr sz="1200" spc="65" dirty="0">
                <a:latin typeface="Times New Roman" panose="02020603050405020304" charset="0"/>
                <a:cs typeface="Times New Roman" panose="02020603050405020304" charset="0"/>
              </a:rPr>
              <a:t>puts</a:t>
            </a:r>
            <a:r>
              <a:rPr sz="1200" spc="5"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you</a:t>
            </a:r>
            <a:r>
              <a:rPr sz="1200" spc="10" dirty="0">
                <a:latin typeface="Times New Roman" panose="02020603050405020304" charset="0"/>
                <a:cs typeface="Times New Roman" panose="02020603050405020304" charset="0"/>
              </a:rPr>
              <a:t> </a:t>
            </a:r>
            <a:r>
              <a:rPr sz="1200" spc="65" dirty="0">
                <a:latin typeface="Times New Roman" panose="02020603050405020304" charset="0"/>
                <a:cs typeface="Times New Roman" panose="02020603050405020304" charset="0"/>
              </a:rPr>
              <a:t>at</a:t>
            </a:r>
            <a:r>
              <a:rPr sz="1200" spc="40" dirty="0">
                <a:latin typeface="Times New Roman" panose="02020603050405020304" charset="0"/>
                <a:cs typeface="Times New Roman" panose="02020603050405020304" charset="0"/>
              </a:rPr>
              <a:t> </a:t>
            </a:r>
            <a:r>
              <a:rPr sz="1200" spc="10" dirty="0">
                <a:latin typeface="Times New Roman" panose="02020603050405020304" charset="0"/>
                <a:cs typeface="Times New Roman" panose="02020603050405020304" charset="0"/>
              </a:rPr>
              <a:t>risk</a:t>
            </a:r>
            <a:r>
              <a:rPr sz="1200" spc="25" dirty="0">
                <a:latin typeface="Times New Roman" panose="02020603050405020304" charset="0"/>
                <a:cs typeface="Times New Roman" panose="02020603050405020304" charset="0"/>
              </a:rPr>
              <a:t> </a:t>
            </a:r>
            <a:r>
              <a:rPr sz="1200" spc="70" dirty="0">
                <a:latin typeface="Times New Roman" panose="02020603050405020304" charset="0"/>
                <a:cs typeface="Times New Roman" panose="02020603050405020304" charset="0"/>
              </a:rPr>
              <a:t>if</a:t>
            </a:r>
            <a:r>
              <a:rPr sz="1200" spc="30" dirty="0">
                <a:latin typeface="Times New Roman" panose="02020603050405020304" charset="0"/>
                <a:cs typeface="Times New Roman" panose="02020603050405020304" charset="0"/>
              </a:rPr>
              <a:t> </a:t>
            </a:r>
            <a:r>
              <a:rPr sz="1200" spc="80" dirty="0">
                <a:latin typeface="Times New Roman" panose="02020603050405020304" charset="0"/>
                <a:cs typeface="Times New Roman" panose="02020603050405020304" charset="0"/>
              </a:rPr>
              <a:t>the</a:t>
            </a:r>
            <a:r>
              <a:rPr sz="1200" spc="20"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cloud</a:t>
            </a:r>
            <a:r>
              <a:rPr sz="1200" spc="10" dirty="0">
                <a:latin typeface="Times New Roman" panose="02020603050405020304" charset="0"/>
                <a:cs typeface="Times New Roman" panose="02020603050405020304" charset="0"/>
              </a:rPr>
              <a:t> </a:t>
            </a:r>
            <a:r>
              <a:rPr sz="1200" spc="50" dirty="0">
                <a:latin typeface="Times New Roman" panose="02020603050405020304" charset="0"/>
                <a:cs typeface="Times New Roman" panose="02020603050405020304" charset="0"/>
              </a:rPr>
              <a:t>lets</a:t>
            </a:r>
            <a:r>
              <a:rPr sz="1200" spc="45" dirty="0">
                <a:latin typeface="Times New Roman" panose="02020603050405020304" charset="0"/>
                <a:cs typeface="Times New Roman" panose="02020603050405020304" charset="0"/>
              </a:rPr>
              <a:t> </a:t>
            </a:r>
            <a:r>
              <a:rPr sz="1200" spc="60" dirty="0">
                <a:latin typeface="Times New Roman" panose="02020603050405020304" charset="0"/>
                <a:cs typeface="Times New Roman" panose="02020603050405020304" charset="0"/>
              </a:rPr>
              <a:t>you</a:t>
            </a:r>
            <a:r>
              <a:rPr sz="1200" spc="10" dirty="0">
                <a:latin typeface="Times New Roman" panose="02020603050405020304" charset="0"/>
                <a:cs typeface="Times New Roman" panose="02020603050405020304" charset="0"/>
              </a:rPr>
              <a:t> </a:t>
            </a:r>
            <a:r>
              <a:rPr sz="1200" spc="65" dirty="0">
                <a:latin typeface="Times New Roman" panose="02020603050405020304" charset="0"/>
                <a:cs typeface="Times New Roman" panose="02020603050405020304" charset="0"/>
              </a:rPr>
              <a:t>down.</a:t>
            </a:r>
            <a:endParaRPr sz="1200" dirty="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8"/>
        <p:cNvGrpSpPr/>
        <p:nvPr/>
      </p:nvGrpSpPr>
      <p:grpSpPr>
        <a:xfrm>
          <a:off x="0" y="0"/>
          <a:ext cx="0" cy="0"/>
          <a:chOff x="0" y="0"/>
          <a:chExt cx="0" cy="0"/>
        </a:xfrm>
      </p:grpSpPr>
      <p:sp>
        <p:nvSpPr>
          <p:cNvPr id="49" name="Google Shape;49;p1"/>
          <p:cNvSpPr txBox="1"/>
          <p:nvPr/>
        </p:nvSpPr>
        <p:spPr>
          <a:xfrm>
            <a:off x="2000232" y="2268208"/>
            <a:ext cx="5454346" cy="1443990"/>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4400"/>
            </a:pPr>
            <a:r>
              <a:rPr lang="en-US" sz="4400" b="1" i="0" u="none" strike="noStrike" cap="none" dirty="0">
                <a:solidFill>
                  <a:schemeClr val="dk1"/>
                </a:solidFill>
                <a:latin typeface="Times New Roman" panose="02020603050405020304" charset="0"/>
                <a:ea typeface="Malgun Gothic" panose="020B0503020000020004" charset="-127"/>
                <a:cs typeface="Times New Roman" panose="02020603050405020304" charset="0"/>
                <a:sym typeface="Malgun Gothic" panose="020B0503020000020004" charset="-127"/>
              </a:rPr>
              <a:t>Types of clouds</a:t>
            </a:r>
            <a:endParaRPr lang="en-US" sz="4400" b="1" i="0" u="none" strike="noStrike" cap="none" dirty="0">
              <a:solidFill>
                <a:schemeClr val="dk1"/>
              </a:solidFill>
              <a:latin typeface="Times New Roman" panose="02020603050405020304" charset="0"/>
              <a:ea typeface="Malgun Gothic" panose="020B0503020000020004" charset="-127"/>
              <a:cs typeface="Times New Roman" panose="02020603050405020304" charset="0"/>
              <a:sym typeface="Malgun Gothic" panose="020B0503020000020004" charset="-127"/>
            </a:endParaRPr>
          </a:p>
          <a:p>
            <a:pPr marR="0" lvl="0" algn="ctr" rtl="0">
              <a:spcBef>
                <a:spcPts val="0"/>
              </a:spcBef>
              <a:spcAft>
                <a:spcPts val="0"/>
              </a:spcAft>
              <a:buClr>
                <a:schemeClr val="dk1"/>
              </a:buClr>
              <a:buSzPts val="4400"/>
            </a:pPr>
            <a:r>
              <a:rPr lang="en-US" sz="4400" dirty="0">
                <a:solidFill>
                  <a:srgbClr val="C00000"/>
                </a:solidFill>
                <a:latin typeface="Times New Roman" panose="02020603050405020304" charset="0"/>
                <a:cs typeface="Times New Roman" panose="02020603050405020304" charset="0"/>
              </a:rPr>
              <a:t>(Deployment</a:t>
            </a:r>
            <a:r>
              <a:rPr lang="en-US" sz="4400" spc="-75" dirty="0">
                <a:solidFill>
                  <a:srgbClr val="C00000"/>
                </a:solidFill>
                <a:latin typeface="Times New Roman" panose="02020603050405020304" charset="0"/>
                <a:cs typeface="Times New Roman" panose="02020603050405020304" charset="0"/>
              </a:rPr>
              <a:t> </a:t>
            </a:r>
            <a:r>
              <a:rPr lang="en-US" sz="4400" spc="-10" dirty="0">
                <a:solidFill>
                  <a:srgbClr val="C00000"/>
                </a:solidFill>
                <a:latin typeface="Times New Roman" panose="02020603050405020304" charset="0"/>
                <a:cs typeface="Times New Roman" panose="02020603050405020304" charset="0"/>
              </a:rPr>
              <a:t>Models)</a:t>
            </a:r>
            <a:endParaRPr sz="4400" b="1" i="0" u="none" strike="noStrike" cap="none" dirty="0">
              <a:solidFill>
                <a:schemeClr val="dk1"/>
              </a:solidFill>
              <a:latin typeface="Times New Roman" panose="02020603050405020304" charset="0"/>
              <a:ea typeface="Malgun Gothic" panose="020B0503020000020004" charset="-127"/>
              <a:cs typeface="Times New Roman" panose="02020603050405020304" charset="0"/>
              <a:sym typeface="Malgun Gothic" panose="020B0503020000020004"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Types of Clouds</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56" name="Google Shape;56;p2"/>
          <p:cNvSpPr/>
          <p:nvPr/>
        </p:nvSpPr>
        <p:spPr>
          <a:xfrm>
            <a:off x="357158" y="710973"/>
            <a:ext cx="8501122"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Clouds can be classified in terms of who owns and manages the cloud</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57" name="Google Shape;57;p2"/>
          <p:cNvSpPr/>
          <p:nvPr/>
        </p:nvSpPr>
        <p:spPr>
          <a:xfrm flipH="1">
            <a:off x="608214" y="80344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58" name="Google Shape;58;p2"/>
          <p:cNvSpPr/>
          <p:nvPr/>
        </p:nvSpPr>
        <p:spPr>
          <a:xfrm>
            <a:off x="357158" y="1174614"/>
            <a:ext cx="4572000" cy="1754326"/>
          </a:xfrm>
          <a:prstGeom prst="rect">
            <a:avLst/>
          </a:prstGeom>
          <a:noFill/>
          <a:ln>
            <a:noFill/>
          </a:ln>
        </p:spPr>
        <p:txBody>
          <a:bodyPr spcFirstLastPara="1" wrap="square" lIns="91425" tIns="45700" rIns="91425" bIns="45700" anchor="t" anchorCtr="0">
            <a:spAutoFit/>
          </a:bodyPr>
          <a:lstStyle/>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Public Clouds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Private Clouds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Hybrid Clouds </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Community Clouds</a:t>
            </a:r>
            <a:endParaRPr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59" name="Google Shape;59;p2"/>
          <p:cNvGrpSpPr/>
          <p:nvPr/>
        </p:nvGrpSpPr>
        <p:grpSpPr>
          <a:xfrm flipH="1">
            <a:off x="929187" y="1360682"/>
            <a:ext cx="107655" cy="108000"/>
            <a:chOff x="4022111" y="1527316"/>
            <a:chExt cx="1072856" cy="1095012"/>
          </a:xfrm>
        </p:grpSpPr>
        <p:sp>
          <p:nvSpPr>
            <p:cNvPr id="60" name="Google Shape;60;p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1" name="Google Shape;61;p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2" name="Google Shape;62;p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3" name="Google Shape;63;p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64" name="Google Shape;64;p2"/>
          <p:cNvGrpSpPr/>
          <p:nvPr/>
        </p:nvGrpSpPr>
        <p:grpSpPr>
          <a:xfrm flipH="1">
            <a:off x="928662" y="1781879"/>
            <a:ext cx="107655" cy="108000"/>
            <a:chOff x="4022111" y="1527316"/>
            <a:chExt cx="1072856" cy="1095012"/>
          </a:xfrm>
        </p:grpSpPr>
        <p:sp>
          <p:nvSpPr>
            <p:cNvPr id="65" name="Google Shape;65;p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6" name="Google Shape;66;p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7" name="Google Shape;67;p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68" name="Google Shape;68;p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69" name="Google Shape;69;p2"/>
          <p:cNvGrpSpPr/>
          <p:nvPr/>
        </p:nvGrpSpPr>
        <p:grpSpPr>
          <a:xfrm flipH="1">
            <a:off x="929187" y="2221006"/>
            <a:ext cx="107655" cy="108000"/>
            <a:chOff x="4022111" y="1527316"/>
            <a:chExt cx="1072856" cy="1095012"/>
          </a:xfrm>
        </p:grpSpPr>
        <p:sp>
          <p:nvSpPr>
            <p:cNvPr id="70" name="Google Shape;70;p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1" name="Google Shape;71;p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2" name="Google Shape;72;p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3" name="Google Shape;73;p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74" name="Google Shape;74;p2"/>
          <p:cNvGrpSpPr/>
          <p:nvPr/>
        </p:nvGrpSpPr>
        <p:grpSpPr>
          <a:xfrm flipH="1">
            <a:off x="928662" y="2642204"/>
            <a:ext cx="107655" cy="108000"/>
            <a:chOff x="4022111" y="1527316"/>
            <a:chExt cx="1072856" cy="1095012"/>
          </a:xfrm>
        </p:grpSpPr>
        <p:sp>
          <p:nvSpPr>
            <p:cNvPr id="75" name="Google Shape;75;p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6" name="Google Shape;76;p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7" name="Google Shape;77;p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78" name="Google Shape;78;p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p:nvPr/>
        </p:nvSpPr>
        <p:spPr>
          <a:xfrm>
            <a:off x="500034" y="3500444"/>
            <a:ext cx="8358246" cy="428628"/>
          </a:xfrm>
          <a:prstGeom prst="rect">
            <a:avLst/>
          </a:prstGeom>
          <a:gradFill>
            <a:gsLst>
              <a:gs pos="0">
                <a:srgbClr val="29859E"/>
              </a:gs>
              <a:gs pos="80000">
                <a:srgbClr val="36B0D0"/>
              </a:gs>
              <a:gs pos="100000">
                <a:srgbClr val="33B3D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87" name="Google Shape;87;p3"/>
          <p:cNvSpPr/>
          <p:nvPr/>
        </p:nvSpPr>
        <p:spPr>
          <a:xfrm>
            <a:off x="500034" y="1953591"/>
            <a:ext cx="6215106" cy="428628"/>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88" name="Google Shape;88;p3"/>
          <p:cNvSpPr/>
          <p:nvPr/>
        </p:nvSpPr>
        <p:spPr>
          <a:xfrm>
            <a:off x="500034" y="661586"/>
            <a:ext cx="5000660" cy="428628"/>
          </a:xfrm>
          <a:prstGeom prst="rect">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89" name="Google Shape;89;p3"/>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Public Cloud</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91" name="Google Shape;91;p3"/>
          <p:cNvSpPr/>
          <p:nvPr/>
        </p:nvSpPr>
        <p:spPr>
          <a:xfrm>
            <a:off x="142844" y="698910"/>
            <a:ext cx="5572164" cy="36933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 public cloud or external cloud</a:t>
            </a:r>
            <a:endParaRPr lang="en-US"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92" name="Google Shape;92;p3"/>
          <p:cNvSpPr/>
          <p:nvPr/>
        </p:nvSpPr>
        <p:spPr>
          <a:xfrm>
            <a:off x="357190" y="1214428"/>
            <a:ext cx="8001024" cy="369332"/>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are available to the general public in a pay-as-you-go manner</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93" name="Google Shape;93;p3"/>
          <p:cNvGrpSpPr/>
          <p:nvPr/>
        </p:nvGrpSpPr>
        <p:grpSpPr>
          <a:xfrm flipH="1">
            <a:off x="929187" y="1360682"/>
            <a:ext cx="107655" cy="108000"/>
            <a:chOff x="4022111" y="1527316"/>
            <a:chExt cx="1072856" cy="1095012"/>
          </a:xfrm>
        </p:grpSpPr>
        <p:sp>
          <p:nvSpPr>
            <p:cNvPr id="94" name="Google Shape;94;p3"/>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95" name="Google Shape;95;p3"/>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96" name="Google Shape;96;p3"/>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97" name="Google Shape;97;p3"/>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98" name="Google Shape;98;p3"/>
          <p:cNvSpPr/>
          <p:nvPr/>
        </p:nvSpPr>
        <p:spPr>
          <a:xfrm>
            <a:off x="142876" y="1984794"/>
            <a:ext cx="6429388" cy="36933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Customers, individual users or enterprises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99" name="Google Shape;99;p3"/>
          <p:cNvGrpSpPr/>
          <p:nvPr/>
        </p:nvGrpSpPr>
        <p:grpSpPr>
          <a:xfrm flipH="1">
            <a:off x="928662" y="2603237"/>
            <a:ext cx="107655" cy="108000"/>
            <a:chOff x="4022111" y="1527316"/>
            <a:chExt cx="1072856" cy="1095012"/>
          </a:xfrm>
        </p:grpSpPr>
        <p:sp>
          <p:nvSpPr>
            <p:cNvPr id="100" name="Google Shape;100;p3"/>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01" name="Google Shape;101;p3"/>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02" name="Google Shape;102;p3"/>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03" name="Google Shape;103;p3"/>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104" name="Google Shape;104;p3"/>
          <p:cNvSpPr/>
          <p:nvPr/>
        </p:nvSpPr>
        <p:spPr>
          <a:xfrm>
            <a:off x="1276918" y="2378456"/>
            <a:ext cx="7581361" cy="9233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access these services over the internet from a third-party provider who may share computing resources with many customers</a:t>
            </a:r>
            <a:endParaRPr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05" name="Google Shape;105;p3"/>
          <p:cNvSpPr/>
          <p:nvPr/>
        </p:nvSpPr>
        <p:spPr>
          <a:xfrm>
            <a:off x="589402" y="3559740"/>
            <a:ext cx="81260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Security and data governance are the main concern with this approach</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4"/>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Public Cloud</a:t>
            </a:r>
            <a:endParaRPr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3" name="Picture 2"/>
          <p:cNvPicPr>
            <a:picLocks noChangeAspect="1"/>
          </p:cNvPicPr>
          <p:nvPr/>
        </p:nvPicPr>
        <p:blipFill>
          <a:blip r:embed="rId1"/>
          <a:stretch>
            <a:fillRect/>
          </a:stretch>
        </p:blipFill>
        <p:spPr>
          <a:xfrm>
            <a:off x="2281442" y="706582"/>
            <a:ext cx="5372205" cy="4374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Public Cloud</a:t>
            </a:r>
            <a:endParaRPr lang="en-US" dirty="0"/>
          </a:p>
        </p:txBody>
      </p:sp>
      <p:sp>
        <p:nvSpPr>
          <p:cNvPr id="5" name="TextBox 4"/>
          <p:cNvSpPr txBox="1"/>
          <p:nvPr/>
        </p:nvSpPr>
        <p:spPr>
          <a:xfrm>
            <a:off x="362197" y="924763"/>
            <a:ext cx="4091050" cy="4185761"/>
          </a:xfrm>
          <a:prstGeom prst="rect">
            <a:avLst/>
          </a:prstGeom>
          <a:noFill/>
        </p:spPr>
        <p:txBody>
          <a:bodyPr wrap="square">
            <a:spAutoFit/>
          </a:bodyPr>
          <a:lstStyle/>
          <a:p>
            <a:pPr algn="ctr"/>
            <a:r>
              <a:rPr lang="en-US" sz="1800" b="0" i="0" u="none" strike="noStrike" baseline="0" dirty="0">
                <a:solidFill>
                  <a:srgbClr val="000000"/>
                </a:solidFill>
                <a:latin typeface="Calibri" panose="020F0502020204030204" pitchFamily="34" charset="0"/>
              </a:rPr>
              <a:t>Benefits </a:t>
            </a:r>
            <a:endParaRPr lang="en-US" sz="2000" b="0" i="0" u="none" strike="noStrike" baseline="0" dirty="0">
              <a:solidFill>
                <a:srgbClr val="000000"/>
              </a:solidFill>
              <a:latin typeface="Calibri" panose="020F0502020204030204" pitchFamily="34" charset="0"/>
            </a:endParaRPr>
          </a:p>
          <a:p>
            <a:r>
              <a:rPr lang="en-US" sz="2000" b="0" i="0" u="none" strike="noStrike" baseline="0" dirty="0">
                <a:solidFill>
                  <a:srgbClr val="000000"/>
                </a:solidFill>
                <a:latin typeface="Calibri" panose="020F0502020204030204" pitchFamily="34" charset="0"/>
              </a:rPr>
              <a:t>COST EFFECTIVE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Since </a:t>
            </a:r>
            <a:r>
              <a:rPr lang="en-GB" sz="1050" b="1" i="0" u="none" strike="noStrike" baseline="0" dirty="0">
                <a:solidFill>
                  <a:srgbClr val="000000"/>
                </a:solidFill>
                <a:latin typeface="Arial" panose="020B0604020202020204" pitchFamily="34" charset="0"/>
              </a:rPr>
              <a:t>public cloud </a:t>
            </a:r>
            <a:r>
              <a:rPr lang="en-GB" sz="1050" b="0" i="0" u="none" strike="noStrike" baseline="0" dirty="0">
                <a:solidFill>
                  <a:srgbClr val="000000"/>
                </a:solidFill>
                <a:latin typeface="Arial" panose="020B0604020202020204" pitchFamily="34" charset="0"/>
              </a:rPr>
              <a:t>share same resources with large number of consumer, it has low cost. </a:t>
            </a:r>
            <a:endParaRPr lang="en-GB" sz="1050" b="0" i="0" u="none" strike="noStrike" baseline="0" dirty="0">
              <a:solidFill>
                <a:srgbClr val="000000"/>
              </a:solidFill>
              <a:latin typeface="Arial" panose="020B0604020202020204" pitchFamily="34" charset="0"/>
            </a:endParaRPr>
          </a:p>
          <a:p>
            <a:r>
              <a:rPr lang="en-US" sz="2000" b="0" i="0" u="none" strike="noStrike" baseline="0" dirty="0">
                <a:solidFill>
                  <a:srgbClr val="000000"/>
                </a:solidFill>
                <a:latin typeface="Calibri" panose="020F0502020204030204" pitchFamily="34" charset="0"/>
              </a:rPr>
              <a:t>RELIABILITY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Since </a:t>
            </a:r>
            <a:r>
              <a:rPr lang="en-GB" sz="1050" b="1" i="0" u="none" strike="noStrike" baseline="0" dirty="0">
                <a:solidFill>
                  <a:srgbClr val="000000"/>
                </a:solidFill>
                <a:latin typeface="Arial" panose="020B0604020202020204" pitchFamily="34" charset="0"/>
              </a:rPr>
              <a:t>public cloud </a:t>
            </a:r>
            <a:r>
              <a:rPr lang="en-GB" sz="1050" b="0" i="0" u="none" strike="noStrike" baseline="0" dirty="0">
                <a:solidFill>
                  <a:srgbClr val="000000"/>
                </a:solidFill>
                <a:latin typeface="Arial" panose="020B0604020202020204" pitchFamily="34" charset="0"/>
              </a:rPr>
              <a:t>employs large number of resources from different locations, if any of the resource fail, public cloud can employ another one. </a:t>
            </a:r>
            <a:endParaRPr lang="en-GB" sz="1050" b="0" i="0" u="none" strike="noStrike" baseline="0" dirty="0">
              <a:solidFill>
                <a:srgbClr val="000000"/>
              </a:solidFill>
              <a:latin typeface="Arial" panose="020B0604020202020204" pitchFamily="34" charset="0"/>
            </a:endParaRPr>
          </a:p>
          <a:p>
            <a:r>
              <a:rPr lang="en-US" sz="2000" b="0" i="0" u="none" strike="noStrike" baseline="0" dirty="0">
                <a:solidFill>
                  <a:srgbClr val="000000"/>
                </a:solidFill>
                <a:latin typeface="Calibri" panose="020F0502020204030204" pitchFamily="34" charset="0"/>
              </a:rPr>
              <a:t>FLEXIBILITY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It is also very easy to integrate public cloud with private cloud, hence gives consumers a flexible approach. </a:t>
            </a:r>
            <a:endParaRPr lang="en-GB" sz="1050" b="0" i="0" u="none" strike="noStrike" baseline="0" dirty="0">
              <a:solidFill>
                <a:srgbClr val="000000"/>
              </a:solidFill>
              <a:latin typeface="Arial" panose="020B0604020202020204" pitchFamily="34" charset="0"/>
            </a:endParaRPr>
          </a:p>
          <a:p>
            <a:r>
              <a:rPr lang="en-US" sz="2000" b="0" i="0" u="none" strike="noStrike" baseline="0" dirty="0">
                <a:solidFill>
                  <a:srgbClr val="000000"/>
                </a:solidFill>
                <a:latin typeface="Calibri" panose="020F0502020204030204" pitchFamily="34" charset="0"/>
              </a:rPr>
              <a:t>LOCATION INDEPENDENCE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Since, </a:t>
            </a:r>
            <a:r>
              <a:rPr lang="en-GB" sz="1050" b="1" i="0" u="none" strike="noStrike" baseline="0" dirty="0">
                <a:solidFill>
                  <a:srgbClr val="000000"/>
                </a:solidFill>
                <a:latin typeface="Arial" panose="020B0604020202020204" pitchFamily="34" charset="0"/>
              </a:rPr>
              <a:t>public cloud </a:t>
            </a:r>
            <a:r>
              <a:rPr lang="en-GB" sz="1050" b="0" i="0" u="none" strike="noStrike" baseline="0" dirty="0">
                <a:solidFill>
                  <a:srgbClr val="000000"/>
                </a:solidFill>
                <a:latin typeface="Arial" panose="020B0604020202020204" pitchFamily="34" charset="0"/>
              </a:rPr>
              <a:t>services are delivered through Internet, therefore ensures location independence. </a:t>
            </a:r>
            <a:endParaRPr lang="en-GB" sz="1050" b="0" i="0" u="none" strike="noStrike" baseline="0" dirty="0">
              <a:solidFill>
                <a:srgbClr val="000000"/>
              </a:solidFill>
              <a:latin typeface="Arial" panose="020B0604020202020204" pitchFamily="34" charset="0"/>
            </a:endParaRPr>
          </a:p>
          <a:p>
            <a:r>
              <a:rPr lang="en-US" sz="2000" b="0" i="0" u="none" strike="noStrike" baseline="0" dirty="0">
                <a:solidFill>
                  <a:srgbClr val="000000"/>
                </a:solidFill>
                <a:latin typeface="Calibri" panose="020F0502020204030204" pitchFamily="34" charset="0"/>
              </a:rPr>
              <a:t>UTILITY STYLE COSTING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Public cloud is also based on </a:t>
            </a:r>
            <a:r>
              <a:rPr lang="en-GB" sz="1050" b="1" i="0" u="none" strike="noStrike" baseline="0" dirty="0">
                <a:solidFill>
                  <a:srgbClr val="000000"/>
                </a:solidFill>
                <a:latin typeface="Arial" panose="020B0604020202020204" pitchFamily="34" charset="0"/>
              </a:rPr>
              <a:t>pay-per-use </a:t>
            </a:r>
            <a:r>
              <a:rPr lang="en-GB" sz="1050" b="0" i="0" u="none" strike="noStrike" baseline="0" dirty="0">
                <a:solidFill>
                  <a:srgbClr val="000000"/>
                </a:solidFill>
                <a:latin typeface="Arial" panose="020B0604020202020204" pitchFamily="34" charset="0"/>
              </a:rPr>
              <a:t>model and resources are accessible whenever consumer needs it. </a:t>
            </a:r>
            <a:endParaRPr lang="en-GB" sz="1050" b="0" i="0" u="none" strike="noStrike" baseline="0" dirty="0">
              <a:solidFill>
                <a:srgbClr val="000000"/>
              </a:solidFill>
              <a:latin typeface="Arial" panose="020B0604020202020204" pitchFamily="34" charset="0"/>
            </a:endParaRPr>
          </a:p>
          <a:p>
            <a:r>
              <a:rPr lang="en-US" sz="2000" b="0" i="0" u="none" strike="noStrike" baseline="0" dirty="0">
                <a:solidFill>
                  <a:srgbClr val="000000"/>
                </a:solidFill>
                <a:latin typeface="Calibri" panose="020F0502020204030204" pitchFamily="34" charset="0"/>
              </a:rPr>
              <a:t>HIGH SCALABILITY </a:t>
            </a:r>
            <a:endParaRPr lang="en-US" sz="2000" b="0" i="0" u="none" strike="noStrike" baseline="0" dirty="0">
              <a:solidFill>
                <a:srgbClr val="000000"/>
              </a:solidFill>
              <a:latin typeface="Calibri" panose="020F0502020204030204" pitchFamily="34" charset="0"/>
            </a:endParaRPr>
          </a:p>
          <a:p>
            <a:r>
              <a:rPr lang="en-GB" sz="1050" b="0" i="0" u="none" strike="noStrike" baseline="0" dirty="0">
                <a:solidFill>
                  <a:srgbClr val="000000"/>
                </a:solidFill>
                <a:latin typeface="Arial" panose="020B0604020202020204" pitchFamily="34" charset="0"/>
              </a:rPr>
              <a:t>Cloud resources are made available </a:t>
            </a:r>
            <a:endParaRPr lang="en-US" sz="1050" dirty="0"/>
          </a:p>
        </p:txBody>
      </p:sp>
      <p:sp>
        <p:nvSpPr>
          <p:cNvPr id="6" name="TextBox 5"/>
          <p:cNvSpPr txBox="1"/>
          <p:nvPr/>
        </p:nvSpPr>
        <p:spPr>
          <a:xfrm>
            <a:off x="4821939" y="957739"/>
            <a:ext cx="4091050" cy="2585323"/>
          </a:xfrm>
          <a:prstGeom prst="rect">
            <a:avLst/>
          </a:prstGeom>
          <a:noFill/>
        </p:spPr>
        <p:txBody>
          <a:bodyPr wrap="square">
            <a:spAutoFit/>
          </a:bodyPr>
          <a:lstStyle/>
          <a:p>
            <a:pPr algn="ctr"/>
            <a:r>
              <a:rPr lang="en-US" sz="1800" b="0" i="0" u="none" strike="noStrike" baseline="0" dirty="0">
                <a:solidFill>
                  <a:srgbClr val="000000"/>
                </a:solidFill>
                <a:latin typeface="Calibri" panose="020F0502020204030204" pitchFamily="34" charset="0"/>
              </a:rPr>
              <a:t>Disadvantages </a:t>
            </a:r>
            <a:endParaRPr lang="en-US" sz="20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LOW SECURITY </a:t>
            </a:r>
            <a:endParaRPr lang="en-US" sz="1800" b="1"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In </a:t>
            </a:r>
            <a:r>
              <a:rPr lang="en-GB" sz="1800" i="0" u="none" strike="noStrike" baseline="0" dirty="0">
                <a:solidFill>
                  <a:srgbClr val="000000"/>
                </a:solidFill>
                <a:latin typeface="Arial" panose="020B0604020202020204" pitchFamily="34" charset="0"/>
              </a:rPr>
              <a:t>public cloud model</a:t>
            </a:r>
            <a:r>
              <a:rPr lang="en-GB" sz="1800" b="1" i="0" u="none" strike="noStrike" baseline="0" dirty="0">
                <a:solidFill>
                  <a:srgbClr val="000000"/>
                </a:solidFill>
                <a:latin typeface="Arial" panose="020B0604020202020204" pitchFamily="34" charset="0"/>
              </a:rPr>
              <a:t>, </a:t>
            </a:r>
            <a:r>
              <a:rPr lang="en-GB" sz="1800" b="0" i="0" u="none" strike="noStrike" baseline="0" dirty="0">
                <a:solidFill>
                  <a:srgbClr val="000000"/>
                </a:solidFill>
                <a:latin typeface="Arial" panose="020B0604020202020204" pitchFamily="34" charset="0"/>
              </a:rPr>
              <a:t>data is hosted off-site and resources are shared publicly, therefore does not ensure higher level of security. </a:t>
            </a:r>
            <a:endParaRPr lang="en-GB" sz="1800" b="0" i="0" u="none" strike="noStrike" baseline="0" dirty="0">
              <a:solidFill>
                <a:srgbClr val="000000"/>
              </a:solidFill>
              <a:latin typeface="Arial" panose="020B0604020202020204" pitchFamily="34" charset="0"/>
            </a:endParaRPr>
          </a:p>
          <a:p>
            <a:r>
              <a:rPr lang="en-US" sz="1800" b="1" i="0" u="none" strike="noStrike" baseline="0" dirty="0">
                <a:solidFill>
                  <a:srgbClr val="000000"/>
                </a:solidFill>
                <a:latin typeface="Calibri" panose="020F0502020204030204" pitchFamily="34" charset="0"/>
              </a:rPr>
              <a:t>LESS CUSTOMIZABLE </a:t>
            </a:r>
            <a:endParaRPr lang="en-US" sz="1800" b="1" i="0" u="none" strike="noStrike" baseline="0" dirty="0">
              <a:solidFill>
                <a:srgbClr val="000000"/>
              </a:solidFill>
              <a:latin typeface="Calibri" panose="020F0502020204030204" pitchFamily="34" charset="0"/>
            </a:endParaRPr>
          </a:p>
          <a:p>
            <a:r>
              <a:rPr lang="en-GB" sz="1800" b="0" i="0" u="none" strike="noStrike" baseline="0" dirty="0">
                <a:solidFill>
                  <a:srgbClr val="000000"/>
                </a:solidFill>
                <a:latin typeface="Arial" panose="020B0604020202020204" pitchFamily="34" charset="0"/>
              </a:rPr>
              <a:t>It is comparatively less customizable than private cloud.</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p:nvPr/>
        </p:nvSpPr>
        <p:spPr>
          <a:xfrm>
            <a:off x="500034" y="642924"/>
            <a:ext cx="8072494" cy="2714644"/>
          </a:xfrm>
          <a:prstGeom prst="rect">
            <a:avLst/>
          </a:prstGeom>
          <a:gradFill>
            <a:gsLst>
              <a:gs pos="0">
                <a:srgbClr val="DAEEF3"/>
              </a:gs>
              <a:gs pos="50000">
                <a:srgbClr val="B6DDE7"/>
              </a:gs>
              <a:gs pos="100000">
                <a:srgbClr val="DAEEF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26" name="Google Shape;126;p5"/>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Private Cloud</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28" name="Google Shape;128;p5"/>
          <p:cNvSpPr/>
          <p:nvPr/>
        </p:nvSpPr>
        <p:spPr>
          <a:xfrm>
            <a:off x="357190" y="667707"/>
            <a:ext cx="7858148" cy="2118529"/>
          </a:xfrm>
          <a:prstGeom prst="rect">
            <a:avLst/>
          </a:prstGeom>
          <a:noFill/>
          <a:ln>
            <a:noFill/>
          </a:ln>
        </p:spPr>
        <p:txBody>
          <a:bodyPr spcFirstLastPara="1" wrap="square" lIns="91425" tIns="45700" rIns="91425" bIns="45700" anchor="t" anchorCtr="0">
            <a:spAutoFit/>
          </a:bodyPr>
          <a:lstStyle/>
          <a:p>
            <a:pPr marL="457200" marR="0" lvl="1" indent="0" algn="just"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Private Clouds uses the same base technologies as Public Clouds, but provides more customization to the infrastructure such as specific value-added hardware or software components because Private Clouds run behind the firewall and located at the Client site or outsourced Service Providers site.</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29" name="Google Shape;129;p5"/>
          <p:cNvSpPr/>
          <p:nvPr/>
        </p:nvSpPr>
        <p:spPr>
          <a:xfrm flipH="1">
            <a:off x="608214" y="80344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30" name="Google Shape;130;p5"/>
          <p:cNvSpPr/>
          <p:nvPr/>
        </p:nvSpPr>
        <p:spPr>
          <a:xfrm>
            <a:off x="357158" y="2987069"/>
            <a:ext cx="4301434" cy="369332"/>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 Private Cloud or Internal cloud</a:t>
            </a:r>
            <a:endParaRPr dirty="0"/>
          </a:p>
        </p:txBody>
      </p:sp>
      <p:sp>
        <p:nvSpPr>
          <p:cNvPr id="131" name="Google Shape;131;p5"/>
          <p:cNvSpPr/>
          <p:nvPr/>
        </p:nvSpPr>
        <p:spPr>
          <a:xfrm flipH="1">
            <a:off x="613469" y="3073609"/>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32" name="Google Shape;132;p5"/>
          <p:cNvSpPr/>
          <p:nvPr/>
        </p:nvSpPr>
        <p:spPr>
          <a:xfrm>
            <a:off x="1142976" y="3357568"/>
            <a:ext cx="7072362" cy="13388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is used when the cloud infrastructure, proprietary network  or data center, is operated solely for a business or organization, and serves customers within the business fire-wall</a:t>
            </a:r>
            <a:endParaRPr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133" name="Google Shape;133;p5"/>
          <p:cNvGrpSpPr/>
          <p:nvPr/>
        </p:nvGrpSpPr>
        <p:grpSpPr>
          <a:xfrm flipH="1">
            <a:off x="929187" y="3566554"/>
            <a:ext cx="107655" cy="108000"/>
            <a:chOff x="4022111" y="1527316"/>
            <a:chExt cx="1072856" cy="1095012"/>
          </a:xfrm>
        </p:grpSpPr>
        <p:sp>
          <p:nvSpPr>
            <p:cNvPr id="134" name="Google Shape;134;p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35" name="Google Shape;135;p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36" name="Google Shape;136;p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37" name="Google Shape;137;p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138" name="Google Shape;138;p5"/>
          <p:cNvSpPr/>
          <p:nvPr/>
        </p:nvSpPr>
        <p:spPr>
          <a:xfrm>
            <a:off x="552810" y="3357568"/>
            <a:ext cx="8001056" cy="1357322"/>
          </a:xfrm>
          <a:prstGeom prst="rect">
            <a:avLst/>
          </a:prstGeom>
          <a:no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Private Cloud</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45" name="Google Shape;145;p6"/>
          <p:cNvSpPr/>
          <p:nvPr/>
        </p:nvSpPr>
        <p:spPr>
          <a:xfrm>
            <a:off x="803466" y="633593"/>
            <a:ext cx="7268996" cy="1200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Most of the private clouds are large company or government   departments who prefer to keep their data in a more controlled and secure environment</a:t>
            </a:r>
            <a:endParaRPr sz="16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46" name="Google Shape;146;p6"/>
          <p:cNvSpPr/>
          <p:nvPr/>
        </p:nvSpPr>
        <p:spPr>
          <a:xfrm flipH="1">
            <a:off x="608214" y="80344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3" name="Picture 2"/>
          <p:cNvPicPr>
            <a:picLocks noChangeAspect="1"/>
          </p:cNvPicPr>
          <p:nvPr/>
        </p:nvPicPr>
        <p:blipFill>
          <a:blip r:embed="rId1"/>
          <a:stretch>
            <a:fillRect/>
          </a:stretch>
        </p:blipFill>
        <p:spPr>
          <a:xfrm>
            <a:off x="1487277" y="1799192"/>
            <a:ext cx="5352910" cy="33443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p:nvPr/>
        </p:nvSpPr>
        <p:spPr>
          <a:xfrm>
            <a:off x="500034" y="1714494"/>
            <a:ext cx="7858180" cy="1643074"/>
          </a:xfrm>
          <a:prstGeom prst="rect">
            <a:avLst/>
          </a:prstGeom>
          <a:gradFill>
            <a:gsLst>
              <a:gs pos="0">
                <a:srgbClr val="29859E"/>
              </a:gs>
              <a:gs pos="80000">
                <a:srgbClr val="36B0D0"/>
              </a:gs>
              <a:gs pos="100000">
                <a:srgbClr val="33B3D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0" name="Google Shape;160;p8"/>
          <p:cNvSpPr/>
          <p:nvPr/>
        </p:nvSpPr>
        <p:spPr>
          <a:xfrm>
            <a:off x="500034" y="3447668"/>
            <a:ext cx="7858180" cy="1338660"/>
          </a:xfrm>
          <a:prstGeom prst="rect">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1" name="Google Shape;161;p8"/>
          <p:cNvSpPr/>
          <p:nvPr/>
        </p:nvSpPr>
        <p:spPr>
          <a:xfrm>
            <a:off x="500034" y="698910"/>
            <a:ext cx="7858180" cy="910032"/>
          </a:xfrm>
          <a:prstGeom prst="rect">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2" name="Google Shape;162;p8"/>
          <p:cNvSpPr txBox="1">
            <a:spLocks noGrp="1"/>
          </p:cNvSpPr>
          <p:nvPr>
            <p:ph type="title"/>
          </p:nvPr>
        </p:nvSpPr>
        <p:spPr>
          <a:xfrm>
            <a:off x="511909" y="94982"/>
            <a:ext cx="8401080" cy="494494"/>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Hybrid Cloud</a:t>
            </a:r>
            <a:endParaRPr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4" name="Google Shape;164;p8"/>
          <p:cNvSpPr/>
          <p:nvPr/>
        </p:nvSpPr>
        <p:spPr>
          <a:xfrm>
            <a:off x="819932" y="714362"/>
            <a:ext cx="7466844" cy="869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 composition of the two types (private and public) is called a   Hybrid Cloud</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5" name="Google Shape;165;p8"/>
          <p:cNvSpPr/>
          <p:nvPr/>
        </p:nvSpPr>
        <p:spPr>
          <a:xfrm>
            <a:off x="810600" y="1643056"/>
            <a:ext cx="7547614"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Where a private cloud is able to maintain high services availability by scaling up their system with externally provisioned resources   from a public cloud when there are rapid workload fluctuations or hardware failures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6" name="Google Shape;166;p8"/>
          <p:cNvSpPr/>
          <p:nvPr/>
        </p:nvSpPr>
        <p:spPr>
          <a:xfrm>
            <a:off x="819900" y="3429006"/>
            <a:ext cx="7395438" cy="1285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In the Hybrid cloud, an enterprise can keep their critical data and applications within their firewall, while hosting the less critical   ones on a public cloud</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7" name="Google Shape;167;p8"/>
          <p:cNvSpPr/>
          <p:nvPr/>
        </p:nvSpPr>
        <p:spPr>
          <a:xfrm flipH="1">
            <a:off x="608214" y="899235"/>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8" name="Google Shape;168;p8"/>
          <p:cNvSpPr/>
          <p:nvPr/>
        </p:nvSpPr>
        <p:spPr>
          <a:xfrm flipH="1">
            <a:off x="613469" y="1827929"/>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69" name="Google Shape;169;p8"/>
          <p:cNvSpPr/>
          <p:nvPr/>
        </p:nvSpPr>
        <p:spPr>
          <a:xfrm flipH="1">
            <a:off x="613469" y="3595813"/>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Hybrid Cloud</a:t>
            </a:r>
            <a:endParaRPr lang="en-US" dirty="0"/>
          </a:p>
        </p:txBody>
      </p:sp>
      <p:pic>
        <p:nvPicPr>
          <p:cNvPr id="5" name="Picture 4"/>
          <p:cNvPicPr>
            <a:picLocks noChangeAspect="1"/>
          </p:cNvPicPr>
          <p:nvPr/>
        </p:nvPicPr>
        <p:blipFill>
          <a:blip r:embed="rId1"/>
          <a:stretch>
            <a:fillRect/>
          </a:stretch>
        </p:blipFill>
        <p:spPr>
          <a:xfrm>
            <a:off x="469850" y="718457"/>
            <a:ext cx="8095872"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2852" y="250012"/>
            <a:ext cx="4716145" cy="697230"/>
          </a:xfrm>
          <a:prstGeom prst="rect">
            <a:avLst/>
          </a:prstGeom>
        </p:spPr>
        <p:txBody>
          <a:bodyPr vert="horz" wrap="square" lIns="0" tIns="13335" rIns="0" bIns="0" rtlCol="0">
            <a:spAutoFit/>
          </a:bodyPr>
          <a:lstStyle/>
          <a:p>
            <a:pPr marL="12700">
              <a:lnSpc>
                <a:spcPct val="100000"/>
              </a:lnSpc>
              <a:spcBef>
                <a:spcPts val="105"/>
              </a:spcBef>
            </a:pPr>
            <a:r>
              <a:rPr sz="4400" b="0" spc="-254" dirty="0">
                <a:solidFill>
                  <a:srgbClr val="000000"/>
                </a:solidFill>
                <a:latin typeface="Trebuchet MS" panose="020B0603020202020204"/>
                <a:cs typeface="Trebuchet MS" panose="020B0603020202020204"/>
              </a:rPr>
              <a:t>Trends</a:t>
            </a:r>
            <a:r>
              <a:rPr sz="4400" b="0" spc="-295" dirty="0">
                <a:solidFill>
                  <a:srgbClr val="000000"/>
                </a:solidFill>
                <a:latin typeface="Trebuchet MS" panose="020B0603020202020204"/>
                <a:cs typeface="Trebuchet MS" panose="020B0603020202020204"/>
              </a:rPr>
              <a:t> </a:t>
            </a:r>
            <a:r>
              <a:rPr sz="4400" b="0" spc="-175" dirty="0">
                <a:solidFill>
                  <a:srgbClr val="000000"/>
                </a:solidFill>
                <a:latin typeface="Trebuchet MS" panose="020B0603020202020204"/>
                <a:cs typeface="Trebuchet MS" panose="020B0603020202020204"/>
              </a:rPr>
              <a:t>in</a:t>
            </a:r>
            <a:r>
              <a:rPr sz="4400" b="0" spc="-310" dirty="0">
                <a:solidFill>
                  <a:srgbClr val="000000"/>
                </a:solidFill>
                <a:latin typeface="Trebuchet MS" panose="020B0603020202020204"/>
                <a:cs typeface="Trebuchet MS" panose="020B0603020202020204"/>
              </a:rPr>
              <a:t> </a:t>
            </a:r>
            <a:r>
              <a:rPr sz="4400" b="0" spc="-145" dirty="0">
                <a:solidFill>
                  <a:srgbClr val="000000"/>
                </a:solidFill>
                <a:latin typeface="Trebuchet MS" panose="020B0603020202020204"/>
                <a:cs typeface="Trebuchet MS" panose="020B0603020202020204"/>
              </a:rPr>
              <a:t>Computing</a:t>
            </a:r>
            <a:endParaRPr sz="4400">
              <a:latin typeface="Trebuchet MS" panose="020B0603020202020204"/>
              <a:cs typeface="Trebuchet MS" panose="020B0603020202020204"/>
            </a:endParaRPr>
          </a:p>
        </p:txBody>
      </p:sp>
      <p:sp>
        <p:nvSpPr>
          <p:cNvPr id="3" name="object 3"/>
          <p:cNvSpPr txBox="1"/>
          <p:nvPr/>
        </p:nvSpPr>
        <p:spPr>
          <a:xfrm>
            <a:off x="764540" y="1110843"/>
            <a:ext cx="4128135" cy="2952115"/>
          </a:xfrm>
          <a:prstGeom prst="rect">
            <a:avLst/>
          </a:prstGeom>
        </p:spPr>
        <p:txBody>
          <a:bodyPr vert="horz" wrap="square" lIns="0" tIns="109855" rIns="0" bIns="0" rtlCol="0">
            <a:spAutoFit/>
          </a:bodyPr>
          <a:lstStyle/>
          <a:p>
            <a:pPr marL="355600" indent="-342900">
              <a:lnSpc>
                <a:spcPct val="100000"/>
              </a:lnSpc>
              <a:spcBef>
                <a:spcPts val="865"/>
              </a:spcBef>
              <a:buFont typeface="Arial" panose="020B0604020202020204"/>
              <a:buChar char="•"/>
              <a:tabLst>
                <a:tab pos="355600" algn="l"/>
              </a:tabLst>
            </a:pPr>
            <a:r>
              <a:rPr sz="3200" spc="-145" dirty="0">
                <a:latin typeface="Trebuchet MS" panose="020B0603020202020204"/>
                <a:cs typeface="Trebuchet MS" panose="020B0603020202020204"/>
              </a:rPr>
              <a:t>Distributed</a:t>
            </a:r>
            <a:r>
              <a:rPr sz="3200" spc="-170" dirty="0">
                <a:latin typeface="Trebuchet MS" panose="020B0603020202020204"/>
                <a:cs typeface="Trebuchet MS" panose="020B0603020202020204"/>
              </a:rPr>
              <a:t> </a:t>
            </a:r>
            <a:r>
              <a:rPr sz="3200" spc="-105" dirty="0">
                <a:latin typeface="Trebuchet MS" panose="020B0603020202020204"/>
                <a:cs typeface="Trebuchet MS" panose="020B0603020202020204"/>
              </a:rPr>
              <a:t>Computing</a:t>
            </a:r>
            <a:endParaRPr sz="3200">
              <a:latin typeface="Trebuchet MS" panose="020B0603020202020204"/>
              <a:cs typeface="Trebuchet MS" panose="020B0603020202020204"/>
            </a:endParaRPr>
          </a:p>
          <a:p>
            <a:pPr marL="355600" indent="-342900">
              <a:lnSpc>
                <a:spcPct val="100000"/>
              </a:lnSpc>
              <a:spcBef>
                <a:spcPts val="770"/>
              </a:spcBef>
              <a:buFont typeface="Arial" panose="020B0604020202020204"/>
              <a:buChar char="•"/>
              <a:tabLst>
                <a:tab pos="355600" algn="l"/>
              </a:tabLst>
            </a:pPr>
            <a:r>
              <a:rPr sz="3200" spc="-165" dirty="0">
                <a:latin typeface="Trebuchet MS" panose="020B0603020202020204"/>
                <a:cs typeface="Trebuchet MS" panose="020B0603020202020204"/>
              </a:rPr>
              <a:t>Grid</a:t>
            </a:r>
            <a:r>
              <a:rPr sz="3200" spc="-204" dirty="0">
                <a:latin typeface="Trebuchet MS" panose="020B0603020202020204"/>
                <a:cs typeface="Trebuchet MS" panose="020B0603020202020204"/>
              </a:rPr>
              <a:t> </a:t>
            </a:r>
            <a:r>
              <a:rPr sz="3200" spc="-10" dirty="0">
                <a:latin typeface="Trebuchet MS" panose="020B0603020202020204"/>
                <a:cs typeface="Trebuchet MS" panose="020B0603020202020204"/>
              </a:rPr>
              <a:t>Computing</a:t>
            </a:r>
            <a:endParaRPr sz="3200">
              <a:latin typeface="Trebuchet MS" panose="020B0603020202020204"/>
              <a:cs typeface="Trebuchet MS" panose="020B0603020202020204"/>
            </a:endParaRPr>
          </a:p>
          <a:p>
            <a:pPr marL="355600" indent="-342900">
              <a:lnSpc>
                <a:spcPct val="100000"/>
              </a:lnSpc>
              <a:spcBef>
                <a:spcPts val="770"/>
              </a:spcBef>
              <a:buFont typeface="Arial" panose="020B0604020202020204"/>
              <a:buChar char="•"/>
              <a:tabLst>
                <a:tab pos="355600" algn="l"/>
              </a:tabLst>
            </a:pPr>
            <a:r>
              <a:rPr sz="3200" spc="-175" dirty="0">
                <a:latin typeface="Trebuchet MS" panose="020B0603020202020204"/>
                <a:cs typeface="Trebuchet MS" panose="020B0603020202020204"/>
              </a:rPr>
              <a:t>Cluster</a:t>
            </a:r>
            <a:r>
              <a:rPr sz="3200" spc="-200" dirty="0">
                <a:latin typeface="Trebuchet MS" panose="020B0603020202020204"/>
                <a:cs typeface="Trebuchet MS" panose="020B0603020202020204"/>
              </a:rPr>
              <a:t> </a:t>
            </a:r>
            <a:r>
              <a:rPr sz="3200" spc="-10" dirty="0">
                <a:latin typeface="Trebuchet MS" panose="020B0603020202020204"/>
                <a:cs typeface="Trebuchet MS" panose="020B0603020202020204"/>
              </a:rPr>
              <a:t>Computing</a:t>
            </a:r>
            <a:endParaRPr sz="3200">
              <a:latin typeface="Trebuchet MS" panose="020B0603020202020204"/>
              <a:cs typeface="Trebuchet MS" panose="020B0603020202020204"/>
            </a:endParaRPr>
          </a:p>
          <a:p>
            <a:pPr marL="355600" indent="-342900">
              <a:lnSpc>
                <a:spcPct val="100000"/>
              </a:lnSpc>
              <a:spcBef>
                <a:spcPts val="765"/>
              </a:spcBef>
              <a:buFont typeface="Arial" panose="020B0604020202020204"/>
              <a:buChar char="•"/>
              <a:tabLst>
                <a:tab pos="355600" algn="l"/>
              </a:tabLst>
            </a:pPr>
            <a:r>
              <a:rPr sz="3200" spc="-175" dirty="0">
                <a:latin typeface="Trebuchet MS" panose="020B0603020202020204"/>
                <a:cs typeface="Trebuchet MS" panose="020B0603020202020204"/>
              </a:rPr>
              <a:t>Utility</a:t>
            </a:r>
            <a:r>
              <a:rPr sz="3200" spc="-185" dirty="0">
                <a:latin typeface="Trebuchet MS" panose="020B0603020202020204"/>
                <a:cs typeface="Trebuchet MS" panose="020B0603020202020204"/>
              </a:rPr>
              <a:t> </a:t>
            </a:r>
            <a:r>
              <a:rPr sz="3200" spc="-10" dirty="0">
                <a:latin typeface="Trebuchet MS" panose="020B0603020202020204"/>
                <a:cs typeface="Trebuchet MS" panose="020B0603020202020204"/>
              </a:rPr>
              <a:t>Computing</a:t>
            </a:r>
            <a:endParaRPr sz="3200">
              <a:latin typeface="Trebuchet MS" panose="020B0603020202020204"/>
              <a:cs typeface="Trebuchet MS" panose="020B0603020202020204"/>
            </a:endParaRPr>
          </a:p>
          <a:p>
            <a:pPr marL="355600" indent="-342900">
              <a:lnSpc>
                <a:spcPct val="100000"/>
              </a:lnSpc>
              <a:spcBef>
                <a:spcPts val="770"/>
              </a:spcBef>
              <a:buFont typeface="Arial" panose="020B0604020202020204"/>
              <a:buChar char="•"/>
              <a:tabLst>
                <a:tab pos="355600" algn="l"/>
              </a:tabLst>
            </a:pPr>
            <a:r>
              <a:rPr sz="3200" spc="-140" dirty="0">
                <a:solidFill>
                  <a:srgbClr val="FF0000"/>
                </a:solidFill>
                <a:latin typeface="Trebuchet MS" panose="020B0603020202020204"/>
                <a:cs typeface="Trebuchet MS" panose="020B0603020202020204"/>
              </a:rPr>
              <a:t>Cloud</a:t>
            </a:r>
            <a:r>
              <a:rPr sz="3200" spc="-200" dirty="0">
                <a:solidFill>
                  <a:srgbClr val="FF0000"/>
                </a:solidFill>
                <a:latin typeface="Trebuchet MS" panose="020B0603020202020204"/>
                <a:cs typeface="Trebuchet MS" panose="020B0603020202020204"/>
              </a:rPr>
              <a:t> </a:t>
            </a:r>
            <a:r>
              <a:rPr sz="3200" spc="-10" dirty="0">
                <a:solidFill>
                  <a:srgbClr val="FF0000"/>
                </a:solidFill>
                <a:latin typeface="Trebuchet MS" panose="020B0603020202020204"/>
                <a:cs typeface="Trebuchet MS" panose="020B0603020202020204"/>
              </a:rPr>
              <a:t>Computing</a:t>
            </a:r>
            <a:endParaRPr sz="3200">
              <a:latin typeface="Trebuchet MS" panose="020B0603020202020204"/>
              <a:cs typeface="Trebuchet MS" panose="020B0603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p:nvPr/>
        </p:nvSpPr>
        <p:spPr>
          <a:xfrm>
            <a:off x="552810" y="733024"/>
            <a:ext cx="8001056" cy="1285884"/>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75" name="Google Shape;175;p9"/>
          <p:cNvSpPr/>
          <p:nvPr/>
        </p:nvSpPr>
        <p:spPr>
          <a:xfrm>
            <a:off x="552810" y="2223891"/>
            <a:ext cx="8001056" cy="1285884"/>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76" name="Google Shape;176;p9"/>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Community Cloud</a:t>
            </a:r>
            <a:endPar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78" name="Google Shape;178;p9"/>
          <p:cNvSpPr/>
          <p:nvPr/>
        </p:nvSpPr>
        <p:spPr>
          <a:xfrm>
            <a:off x="829262" y="714362"/>
            <a:ext cx="7314637" cy="1285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In a community cloud, several enterprises with similar requirements can share their infrastructures, thus increasing their scale   while sharing the cost</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79" name="Google Shape;179;p9"/>
          <p:cNvSpPr/>
          <p:nvPr/>
        </p:nvSpPr>
        <p:spPr>
          <a:xfrm flipH="1">
            <a:off x="608214" y="899235"/>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80" name="Google Shape;180;p9"/>
          <p:cNvSpPr/>
          <p:nvPr/>
        </p:nvSpPr>
        <p:spPr>
          <a:xfrm>
            <a:off x="819900" y="2215156"/>
            <a:ext cx="7538314" cy="1285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Another form of community cloud may be established by creating a virtual data center from virtual machines instances deployed on underutilized users machines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181" name="Google Shape;181;p9"/>
          <p:cNvSpPr/>
          <p:nvPr/>
        </p:nvSpPr>
        <p:spPr>
          <a:xfrm flipH="1">
            <a:off x="613469" y="2401477"/>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Community Cloud</a:t>
            </a:r>
            <a:endParaRPr lang="en-US" dirty="0"/>
          </a:p>
        </p:txBody>
      </p:sp>
      <p:pic>
        <p:nvPicPr>
          <p:cNvPr id="5" name="Picture 4"/>
          <p:cNvPicPr>
            <a:picLocks noChangeAspect="1"/>
          </p:cNvPicPr>
          <p:nvPr/>
        </p:nvPicPr>
        <p:blipFill>
          <a:blip r:embed="rId1"/>
          <a:stretch>
            <a:fillRect/>
          </a:stretch>
        </p:blipFill>
        <p:spPr>
          <a:xfrm>
            <a:off x="2077233" y="1237526"/>
            <a:ext cx="4995848" cy="3898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p11"/>
          <p:cNvSpPr txBox="1"/>
          <p:nvPr/>
        </p:nvSpPr>
        <p:spPr>
          <a:xfrm>
            <a:off x="628650" y="2268208"/>
            <a:ext cx="6825928" cy="769401"/>
          </a:xfrm>
          <a:prstGeom prst="rect">
            <a:avLst/>
          </a:prstGeom>
          <a:noFill/>
          <a:ln>
            <a:noFill/>
          </a:ln>
        </p:spPr>
        <p:txBody>
          <a:bodyPr spcFirstLastPara="1" wrap="square" lIns="91425" tIns="45700" rIns="91425" bIns="45700" anchor="t" anchorCtr="0">
            <a:spAutoFit/>
          </a:bodyPr>
          <a:lstStyle/>
          <a:p>
            <a:pPr marL="742950" marR="0" lvl="0" indent="-742950" algn="ctr" rtl="0">
              <a:spcBef>
                <a:spcPts val="0"/>
              </a:spcBef>
              <a:spcAft>
                <a:spcPts val="0"/>
              </a:spcAft>
              <a:buNone/>
            </a:pPr>
            <a:r>
              <a:rPr lang="en-US" sz="44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Types of cloud services</a:t>
            </a:r>
            <a:endParaRPr sz="44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p:nvPr/>
        </p:nvSpPr>
        <p:spPr>
          <a:xfrm>
            <a:off x="500034" y="1428742"/>
            <a:ext cx="7858180" cy="642942"/>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1" name="Google Shape;201;p12"/>
          <p:cNvSpPr/>
          <p:nvPr/>
        </p:nvSpPr>
        <p:spPr>
          <a:xfrm>
            <a:off x="500034" y="2143122"/>
            <a:ext cx="7858180" cy="642942"/>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2" name="Google Shape;202;p12"/>
          <p:cNvSpPr/>
          <p:nvPr/>
        </p:nvSpPr>
        <p:spPr>
          <a:xfrm>
            <a:off x="500034" y="714362"/>
            <a:ext cx="7858180" cy="642942"/>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3" name="Google Shape;203;p12"/>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Types of Cloud Services</a:t>
            </a:r>
            <a:endParaRPr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5" name="Google Shape;205;p12"/>
          <p:cNvSpPr/>
          <p:nvPr/>
        </p:nvSpPr>
        <p:spPr>
          <a:xfrm>
            <a:off x="829230" y="714362"/>
            <a:ext cx="738610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 Cloud is essentially a class of systems that deliver IT resources to remote users as a service</a:t>
            </a:r>
            <a:endParaRPr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6" name="Google Shape;206;p12"/>
          <p:cNvSpPr/>
          <p:nvPr/>
        </p:nvSpPr>
        <p:spPr>
          <a:xfrm flipH="1">
            <a:off x="608214" y="80344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207" name="Google Shape;207;p12"/>
          <p:cNvGrpSpPr/>
          <p:nvPr/>
        </p:nvGrpSpPr>
        <p:grpSpPr>
          <a:xfrm flipH="1">
            <a:off x="929187" y="2928940"/>
            <a:ext cx="107655" cy="108000"/>
            <a:chOff x="4022111" y="1527316"/>
            <a:chExt cx="1072856" cy="1095012"/>
          </a:xfrm>
        </p:grpSpPr>
        <p:sp>
          <p:nvSpPr>
            <p:cNvPr id="208" name="Google Shape;208;p1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09" name="Google Shape;209;p1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0" name="Google Shape;210;p1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1" name="Google Shape;211;p1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212" name="Google Shape;212;p12"/>
          <p:cNvSpPr/>
          <p:nvPr/>
        </p:nvSpPr>
        <p:spPr>
          <a:xfrm flipH="1">
            <a:off x="613469" y="1500180"/>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3" name="Google Shape;213;p12"/>
          <p:cNvSpPr/>
          <p:nvPr/>
        </p:nvSpPr>
        <p:spPr>
          <a:xfrm flipH="1">
            <a:off x="613469" y="228599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4" name="Google Shape;214;p12"/>
          <p:cNvSpPr/>
          <p:nvPr/>
        </p:nvSpPr>
        <p:spPr>
          <a:xfrm>
            <a:off x="829262" y="1428742"/>
            <a:ext cx="73860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The resources encompass hardware, programming environments and applications</a:t>
            </a:r>
            <a:endParaRPr sz="1800"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5" name="Google Shape;215;p12"/>
          <p:cNvSpPr/>
          <p:nvPr/>
        </p:nvSpPr>
        <p:spPr>
          <a:xfrm>
            <a:off x="829230" y="2214560"/>
            <a:ext cx="73146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The  cloud computing services are falls into three basic types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6" name="Google Shape;216;p12"/>
          <p:cNvSpPr/>
          <p:nvPr/>
        </p:nvSpPr>
        <p:spPr>
          <a:xfrm>
            <a:off x="409966" y="2714626"/>
            <a:ext cx="7019554" cy="869790"/>
          </a:xfrm>
          <a:prstGeom prst="rect">
            <a:avLst/>
          </a:prstGeom>
          <a:noFill/>
          <a:ln>
            <a:noFill/>
          </a:ln>
        </p:spPr>
        <p:txBody>
          <a:bodyPr spcFirstLastPara="1" wrap="square" lIns="91425" tIns="45700" rIns="91425" bIns="45700" anchor="t" anchorCtr="0">
            <a:spAutoFit/>
          </a:bodyPr>
          <a:lstStyle/>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Infrastructure as a service (IaaS)</a:t>
            </a:r>
            <a:endParaRPr dirty="0"/>
          </a:p>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 - Bare mental service on demand</a:t>
            </a:r>
            <a:endParaRPr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217" name="Google Shape;217;p12"/>
          <p:cNvGrpSpPr/>
          <p:nvPr/>
        </p:nvGrpSpPr>
        <p:grpSpPr>
          <a:xfrm flipH="1">
            <a:off x="928662" y="3643320"/>
            <a:ext cx="107655" cy="108000"/>
            <a:chOff x="4022111" y="1527316"/>
            <a:chExt cx="1072856" cy="1095012"/>
          </a:xfrm>
        </p:grpSpPr>
        <p:sp>
          <p:nvSpPr>
            <p:cNvPr id="218" name="Google Shape;218;p1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19" name="Google Shape;219;p1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20" name="Google Shape;220;p1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21" name="Google Shape;221;p1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222" name="Google Shape;222;p12"/>
          <p:cNvSpPr/>
          <p:nvPr/>
        </p:nvSpPr>
        <p:spPr>
          <a:xfrm>
            <a:off x="403813" y="3500444"/>
            <a:ext cx="4572000" cy="869790"/>
          </a:xfrm>
          <a:prstGeom prst="rect">
            <a:avLst/>
          </a:prstGeom>
          <a:noFill/>
          <a:ln>
            <a:noFill/>
          </a:ln>
        </p:spPr>
        <p:txBody>
          <a:bodyPr spcFirstLastPara="1" wrap="square" lIns="91425" tIns="45700" rIns="91425" bIns="45700" anchor="t" anchorCtr="0">
            <a:spAutoFit/>
          </a:bodyPr>
          <a:lstStyle/>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Platform as a Service (PaaS)</a:t>
            </a:r>
            <a:endParaRPr dirty="0"/>
          </a:p>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 - Applications and APIs</a:t>
            </a:r>
            <a:endParaRPr dirty="0"/>
          </a:p>
        </p:txBody>
      </p:sp>
      <p:grpSp>
        <p:nvGrpSpPr>
          <p:cNvPr id="223" name="Google Shape;223;p12"/>
          <p:cNvGrpSpPr/>
          <p:nvPr/>
        </p:nvGrpSpPr>
        <p:grpSpPr>
          <a:xfrm flipH="1">
            <a:off x="928662" y="4464014"/>
            <a:ext cx="107655" cy="108000"/>
            <a:chOff x="4022111" y="1527316"/>
            <a:chExt cx="1072856" cy="1095012"/>
          </a:xfrm>
        </p:grpSpPr>
        <p:sp>
          <p:nvSpPr>
            <p:cNvPr id="224" name="Google Shape;224;p12"/>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25" name="Google Shape;225;p12"/>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26" name="Google Shape;226;p12"/>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27" name="Google Shape;227;p12"/>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228" name="Google Shape;228;p12"/>
          <p:cNvSpPr/>
          <p:nvPr/>
        </p:nvSpPr>
        <p:spPr>
          <a:xfrm>
            <a:off x="409934" y="4273728"/>
            <a:ext cx="5572164" cy="869790"/>
          </a:xfrm>
          <a:prstGeom prst="rect">
            <a:avLst/>
          </a:prstGeom>
          <a:noFill/>
          <a:ln>
            <a:noFill/>
          </a:ln>
        </p:spPr>
        <p:txBody>
          <a:bodyPr spcFirstLastPara="1" wrap="square" lIns="91425" tIns="45700" rIns="91425" bIns="45700" anchor="t" anchorCtr="0">
            <a:spAutoFit/>
          </a:bodyPr>
          <a:lstStyle/>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Software as a service (SaaS)</a:t>
            </a:r>
            <a:endParaRPr dirty="0"/>
          </a:p>
          <a:p>
            <a:pPr marL="914400" marR="0" lvl="2" indent="0" algn="l" rtl="0">
              <a:lnSpc>
                <a:spcPct val="150000"/>
              </a:lnSpc>
              <a:spcBef>
                <a:spcPts val="0"/>
              </a:spcBef>
              <a:spcAft>
                <a:spcPts val="0"/>
              </a:spcAft>
              <a:buNone/>
            </a:pPr>
            <a:r>
              <a:rPr lang="en-US"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 - Internet based development services</a:t>
            </a:r>
            <a:endParaRPr sz="18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400069"/>
          </a:xfrm>
        </p:spPr>
        <p:txBody>
          <a:bodyPr/>
          <a:lstStyle/>
          <a:p>
            <a:r>
              <a:rPr lang="en-US" sz="20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Infrastructure as a service (IaaS)</a:t>
            </a:r>
            <a:endParaRPr lang="en-US" dirty="0"/>
          </a:p>
        </p:txBody>
      </p:sp>
      <p:pic>
        <p:nvPicPr>
          <p:cNvPr id="5" name="Picture 4"/>
          <p:cNvPicPr>
            <a:picLocks noChangeAspect="1"/>
          </p:cNvPicPr>
          <p:nvPr/>
        </p:nvPicPr>
        <p:blipFill>
          <a:blip r:embed="rId1"/>
          <a:stretch>
            <a:fillRect/>
          </a:stretch>
        </p:blipFill>
        <p:spPr>
          <a:xfrm>
            <a:off x="4175607" y="684645"/>
            <a:ext cx="4921882" cy="4107049"/>
          </a:xfrm>
          <a:prstGeom prst="rect">
            <a:avLst/>
          </a:prstGeom>
        </p:spPr>
      </p:pic>
      <p:sp>
        <p:nvSpPr>
          <p:cNvPr id="7" name="TextBox 6"/>
          <p:cNvSpPr txBox="1"/>
          <p:nvPr/>
        </p:nvSpPr>
        <p:spPr>
          <a:xfrm>
            <a:off x="264226" y="698266"/>
            <a:ext cx="3850574" cy="3662541"/>
          </a:xfrm>
          <a:prstGeom prst="rect">
            <a:avLst/>
          </a:prstGeom>
          <a:noFill/>
        </p:spPr>
        <p:txBody>
          <a:bodyPr wrap="square">
            <a:spAutoFit/>
          </a:bodyPr>
          <a:lstStyle/>
          <a:p>
            <a:r>
              <a:rPr lang="en-US" sz="1400" b="0" i="0" u="none" strike="noStrike" baseline="0" dirty="0">
                <a:solidFill>
                  <a:srgbClr val="000000"/>
                </a:solidFill>
                <a:latin typeface="Arial" panose="020B0604020202020204" pitchFamily="34" charset="0"/>
              </a:rPr>
              <a:t>The IaaS also offers: </a:t>
            </a:r>
            <a:endParaRPr lang="en-US" sz="14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 </a:t>
            </a:r>
            <a:r>
              <a:rPr lang="en-US" sz="1400" b="0" i="0" u="none" strike="noStrike" baseline="0" dirty="0">
                <a:solidFill>
                  <a:srgbClr val="000000"/>
                </a:solidFill>
                <a:latin typeface="Arial" panose="020B0604020202020204" pitchFamily="34" charset="0"/>
              </a:rPr>
              <a:t>Virtual machine disk storage </a:t>
            </a:r>
            <a:endParaRPr lang="en-US"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Virtual local area network (VLANs) </a:t>
            </a:r>
            <a:endParaRPr lang="en-GB" sz="14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 </a:t>
            </a:r>
            <a:r>
              <a:rPr lang="en-US" sz="1400" b="0" i="0" u="none" strike="noStrike" baseline="0" dirty="0">
                <a:solidFill>
                  <a:srgbClr val="000000"/>
                </a:solidFill>
                <a:latin typeface="Arial" panose="020B0604020202020204" pitchFamily="34" charset="0"/>
              </a:rPr>
              <a:t>Load balancers </a:t>
            </a:r>
            <a:endParaRPr lang="en-US" sz="14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 </a:t>
            </a:r>
            <a:r>
              <a:rPr lang="en-US" sz="1400" b="0" i="0" u="none" strike="noStrike" baseline="0" dirty="0">
                <a:solidFill>
                  <a:srgbClr val="000000"/>
                </a:solidFill>
                <a:latin typeface="Arial" panose="020B0604020202020204" pitchFamily="34" charset="0"/>
              </a:rPr>
              <a:t>IP addresses </a:t>
            </a:r>
            <a:endParaRPr lang="en-US" sz="1400" b="0" i="0" u="none" strike="noStrike" baseline="0" dirty="0">
              <a:solidFill>
                <a:srgbClr val="000000"/>
              </a:solidFill>
              <a:latin typeface="Arial" panose="020B0604020202020204" pitchFamily="34" charset="0"/>
            </a:endParaRPr>
          </a:p>
          <a:p>
            <a:endParaRPr lang="en-US" dirty="0">
              <a:latin typeface="Arial" panose="020B0604020202020204" pitchFamily="34" charset="0"/>
            </a:endParaRPr>
          </a:p>
          <a:p>
            <a:r>
              <a:rPr lang="en-US" b="0" i="0" u="none" strike="noStrike" baseline="0" dirty="0">
                <a:solidFill>
                  <a:srgbClr val="000000"/>
                </a:solidFill>
                <a:latin typeface="Calibri" panose="020F0502020204030204" pitchFamily="34" charset="0"/>
              </a:rPr>
              <a:t>Characteristics: </a:t>
            </a:r>
            <a:endParaRPr lang="en-US" b="0" i="0" u="none" strike="noStrike" baseline="0" dirty="0">
              <a:solidFill>
                <a:srgbClr val="000000"/>
              </a:solidFill>
              <a:latin typeface="Calibri" panose="020F0502020204030204" pitchFamily="34" charset="0"/>
            </a:endParaRPr>
          </a:p>
          <a:p>
            <a:r>
              <a:rPr lang="en-GB" b="0" i="0" u="none" strike="noStrike" baseline="0" dirty="0">
                <a:solidFill>
                  <a:srgbClr val="000000"/>
                </a:solidFill>
                <a:latin typeface="Arial" panose="020B0604020202020204" pitchFamily="34" charset="0"/>
              </a:rPr>
              <a:t> Virtual machines with pre-installed software. </a:t>
            </a:r>
            <a:endParaRPr lang="en-GB" b="0" i="0" u="none" strike="noStrike" baseline="0" dirty="0">
              <a:solidFill>
                <a:srgbClr val="000000"/>
              </a:solidFill>
              <a:latin typeface="Arial" panose="020B0604020202020204" pitchFamily="34" charset="0"/>
            </a:endParaRPr>
          </a:p>
          <a:p>
            <a:r>
              <a:rPr lang="en-GB" b="0" i="0" u="none" strike="noStrike" baseline="0" dirty="0">
                <a:solidFill>
                  <a:srgbClr val="000000"/>
                </a:solidFill>
                <a:latin typeface="Arial" panose="020B0604020202020204" pitchFamily="34" charset="0"/>
              </a:rPr>
              <a:t> Virtual machines with pre-installed Operating Systems such as Windows, Linux, and Solaris. </a:t>
            </a:r>
            <a:endParaRPr lang="en-GB" b="0" i="0" u="none" strike="noStrike" baseline="0" dirty="0">
              <a:solidFill>
                <a:srgbClr val="000000"/>
              </a:solidFill>
              <a:latin typeface="Arial" panose="020B0604020202020204" pitchFamily="34" charset="0"/>
            </a:endParaRPr>
          </a:p>
          <a:p>
            <a:r>
              <a:rPr lang="en-US" b="0" i="0" u="none" strike="noStrike" baseline="0" dirty="0">
                <a:solidFill>
                  <a:srgbClr val="000000"/>
                </a:solidFill>
                <a:latin typeface="Arial" panose="020B0604020202020204" pitchFamily="34" charset="0"/>
              </a:rPr>
              <a:t> On-demand availability of resources. </a:t>
            </a:r>
            <a:endParaRPr lang="en-US" b="0" i="0" u="none" strike="noStrike" baseline="0" dirty="0">
              <a:solidFill>
                <a:srgbClr val="000000"/>
              </a:solidFill>
              <a:latin typeface="Arial" panose="020B0604020202020204" pitchFamily="34" charset="0"/>
            </a:endParaRPr>
          </a:p>
          <a:p>
            <a:r>
              <a:rPr lang="en-GB" b="0" i="0" u="none" strike="noStrike" baseline="0" dirty="0">
                <a:solidFill>
                  <a:srgbClr val="000000"/>
                </a:solidFill>
                <a:latin typeface="Arial" panose="020B0604020202020204" pitchFamily="34" charset="0"/>
              </a:rPr>
              <a:t> Allows to store copies of particular data in different locations. </a:t>
            </a:r>
            <a:endParaRPr lang="en-GB" b="0" i="0" u="none" strike="noStrike" baseline="0" dirty="0">
              <a:solidFill>
                <a:srgbClr val="000000"/>
              </a:solidFill>
              <a:latin typeface="Arial" panose="020B0604020202020204" pitchFamily="34" charset="0"/>
            </a:endParaRPr>
          </a:p>
          <a:p>
            <a:r>
              <a:rPr lang="en-GB" b="0" i="0" u="none" strike="noStrike" baseline="0" dirty="0">
                <a:solidFill>
                  <a:srgbClr val="000000"/>
                </a:solidFill>
                <a:latin typeface="Arial" panose="020B0604020202020204" pitchFamily="34" charset="0"/>
              </a:rPr>
              <a:t> The computing resources can be easily scaled up and down. </a:t>
            </a:r>
            <a:endParaRPr lang="en-GB" b="0" i="0" u="none" strike="noStrike" baseline="0" dirty="0">
              <a:solidFill>
                <a:srgbClr val="000000"/>
              </a:solidFill>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p:nvPr/>
        </p:nvSpPr>
        <p:spPr>
          <a:xfrm>
            <a:off x="500034" y="4000510"/>
            <a:ext cx="7858180" cy="428628"/>
          </a:xfrm>
          <a:prstGeom prst="rect">
            <a:avLst/>
          </a:prstGeom>
          <a:gradFill>
            <a:gsLst>
              <a:gs pos="0">
                <a:schemeClr val="accent3"/>
              </a:gs>
              <a:gs pos="50000">
                <a:srgbClr val="C2D59B"/>
              </a:gs>
              <a:gs pos="100000">
                <a:schemeClr val="lt1"/>
              </a:gs>
            </a:gsLst>
            <a:lin ang="0" scaled="0"/>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1" name="Google Shape;311;p18"/>
          <p:cNvSpPr/>
          <p:nvPr/>
        </p:nvSpPr>
        <p:spPr>
          <a:xfrm>
            <a:off x="500034" y="2174652"/>
            <a:ext cx="7858180" cy="428628"/>
          </a:xfrm>
          <a:prstGeom prst="rect">
            <a:avLst/>
          </a:prstGeom>
          <a:gradFill>
            <a:gsLst>
              <a:gs pos="0">
                <a:schemeClr val="accent3"/>
              </a:gs>
              <a:gs pos="50000">
                <a:srgbClr val="C2D59B"/>
              </a:gs>
              <a:gs pos="100000">
                <a:schemeClr val="lt1"/>
              </a:gs>
            </a:gsLst>
            <a:lin ang="0" scaled="0"/>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2" name="Google Shape;312;p18"/>
          <p:cNvSpPr/>
          <p:nvPr/>
        </p:nvSpPr>
        <p:spPr>
          <a:xfrm>
            <a:off x="500034" y="624036"/>
            <a:ext cx="7858180" cy="428628"/>
          </a:xfrm>
          <a:prstGeom prst="rect">
            <a:avLst/>
          </a:prstGeom>
          <a:gradFill>
            <a:gsLst>
              <a:gs pos="0">
                <a:schemeClr val="accent3"/>
              </a:gs>
              <a:gs pos="50000">
                <a:srgbClr val="C2D59B"/>
              </a:gs>
              <a:gs pos="100000">
                <a:schemeClr val="lt1"/>
              </a:gs>
            </a:gsLst>
            <a:lin ang="0" scaled="0"/>
          </a:gra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3" name="Google Shape;313;p18"/>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Popular IaaS Systems</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5" name="Google Shape;315;p18"/>
          <p:cNvSpPr/>
          <p:nvPr/>
        </p:nvSpPr>
        <p:spPr>
          <a:xfrm>
            <a:off x="357426" y="642924"/>
            <a:ext cx="4769832"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Amazon Elastic Compute Cloud (EC2)</a:t>
            </a:r>
            <a:endParaRPr lang="en-US"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6" name="Google Shape;316;p18"/>
          <p:cNvSpPr/>
          <p:nvPr/>
        </p:nvSpPr>
        <p:spPr>
          <a:xfrm>
            <a:off x="285720" y="1033276"/>
            <a:ext cx="8501122" cy="1200329"/>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EC2 provides many useful features for customers, including          a mature and inexpensive billing system able to charge for             computing at a very fine-grained level (memory usage, CPU         usage, data transfer, etc.)</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7" name="Google Shape;317;p18"/>
          <p:cNvSpPr/>
          <p:nvPr/>
        </p:nvSpPr>
        <p:spPr>
          <a:xfrm>
            <a:off x="357158" y="2196660"/>
            <a:ext cx="1422954"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GoGrid</a:t>
            </a:r>
            <a:endParaRPr sz="1800" b="1" i="0" u="none" strike="noStrike" cap="none">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8" name="Google Shape;318;p18"/>
          <p:cNvSpPr/>
          <p:nvPr/>
        </p:nvSpPr>
        <p:spPr>
          <a:xfrm>
            <a:off x="1214414" y="2594620"/>
            <a:ext cx="764386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Both EC2 and GoGrid provide basic and common features of cloud computing. The difference between the services they provide          mainly derives from their respective business models.                    For example, GoGrid provides free cloud and persistent storage,    slightly different from Amazon</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19" name="Google Shape;319;p18"/>
          <p:cNvSpPr/>
          <p:nvPr/>
        </p:nvSpPr>
        <p:spPr>
          <a:xfrm>
            <a:off x="821983" y="4058080"/>
            <a:ext cx="37746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Amazon Simple Storage Service </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20" name="Google Shape;320;p18"/>
          <p:cNvSpPr/>
          <p:nvPr/>
        </p:nvSpPr>
        <p:spPr>
          <a:xfrm>
            <a:off x="285720" y="4425749"/>
            <a:ext cx="7715304" cy="646331"/>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The Amazon Simple Storage Service (2010) (S3) is an online storage web service offered by Amazon Web Services.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321" name="Google Shape;321;p18" descr="amazon_elastic_compute_cloud.gif"/>
          <p:cNvPicPr preferRelativeResize="0"/>
          <p:nvPr/>
        </p:nvPicPr>
        <p:blipFill rotWithShape="1">
          <a:blip r:embed="rId1"/>
          <a:srcRect/>
          <a:stretch>
            <a:fillRect/>
          </a:stretch>
        </p:blipFill>
        <p:spPr>
          <a:xfrm>
            <a:off x="6429388" y="595298"/>
            <a:ext cx="1428760" cy="476253"/>
          </a:xfrm>
          <a:prstGeom prst="rect">
            <a:avLst/>
          </a:prstGeom>
          <a:noFill/>
          <a:ln>
            <a:noFill/>
          </a:ln>
        </p:spPr>
      </p:pic>
      <p:pic>
        <p:nvPicPr>
          <p:cNvPr id="322" name="Google Shape;322;p18"/>
          <p:cNvPicPr preferRelativeResize="0"/>
          <p:nvPr/>
        </p:nvPicPr>
        <p:blipFill rotWithShape="1">
          <a:blip r:embed="rId2"/>
          <a:srcRect/>
          <a:stretch>
            <a:fillRect/>
          </a:stretch>
        </p:blipFill>
        <p:spPr>
          <a:xfrm>
            <a:off x="4738701" y="2080737"/>
            <a:ext cx="1547811" cy="493626"/>
          </a:xfrm>
          <a:prstGeom prst="rect">
            <a:avLst/>
          </a:prstGeom>
          <a:noFill/>
          <a:ln>
            <a:noFill/>
          </a:ln>
        </p:spPr>
      </p:pic>
      <p:pic>
        <p:nvPicPr>
          <p:cNvPr id="323" name="Google Shape;323;p18"/>
          <p:cNvPicPr preferRelativeResize="0"/>
          <p:nvPr/>
        </p:nvPicPr>
        <p:blipFill rotWithShape="1">
          <a:blip r:embed="rId3"/>
          <a:srcRect/>
          <a:stretch>
            <a:fillRect/>
          </a:stretch>
        </p:blipFill>
        <p:spPr>
          <a:xfrm>
            <a:off x="4929190" y="3857634"/>
            <a:ext cx="645425" cy="526411"/>
          </a:xfrm>
          <a:prstGeom prst="rect">
            <a:avLst/>
          </a:prstGeom>
          <a:noFill/>
          <a:ln>
            <a:noFill/>
          </a:ln>
        </p:spPr>
      </p:pic>
      <p:sp>
        <p:nvSpPr>
          <p:cNvPr id="324" name="Google Shape;324;p18"/>
          <p:cNvSpPr/>
          <p:nvPr/>
        </p:nvSpPr>
        <p:spPr>
          <a:xfrm flipH="1">
            <a:off x="608214" y="744152"/>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25" name="Google Shape;325;p18"/>
          <p:cNvSpPr/>
          <p:nvPr/>
        </p:nvSpPr>
        <p:spPr>
          <a:xfrm flipH="1">
            <a:off x="613469" y="226809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326" name="Google Shape;326;p18"/>
          <p:cNvGrpSpPr/>
          <p:nvPr/>
        </p:nvGrpSpPr>
        <p:grpSpPr>
          <a:xfrm flipH="1">
            <a:off x="929187" y="1137232"/>
            <a:ext cx="107655" cy="108000"/>
            <a:chOff x="4022111" y="1527316"/>
            <a:chExt cx="1072856" cy="1095012"/>
          </a:xfrm>
        </p:grpSpPr>
        <p:sp>
          <p:nvSpPr>
            <p:cNvPr id="327" name="Google Shape;327;p18"/>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28" name="Google Shape;328;p18"/>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29" name="Google Shape;329;p18"/>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30" name="Google Shape;330;p18"/>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331" name="Google Shape;331;p18"/>
          <p:cNvSpPr/>
          <p:nvPr/>
        </p:nvSpPr>
        <p:spPr>
          <a:xfrm flipH="1">
            <a:off x="613469" y="4171515"/>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332" name="Google Shape;332;p18"/>
          <p:cNvGrpSpPr/>
          <p:nvPr/>
        </p:nvGrpSpPr>
        <p:grpSpPr>
          <a:xfrm flipH="1">
            <a:off x="928662" y="2696726"/>
            <a:ext cx="107655" cy="108000"/>
            <a:chOff x="4022111" y="1527316"/>
            <a:chExt cx="1072856" cy="1095012"/>
          </a:xfrm>
        </p:grpSpPr>
        <p:sp>
          <p:nvSpPr>
            <p:cNvPr id="333" name="Google Shape;333;p18"/>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34" name="Google Shape;334;p18"/>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35" name="Google Shape;335;p18"/>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36" name="Google Shape;336;p18"/>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337" name="Google Shape;337;p18"/>
          <p:cNvGrpSpPr/>
          <p:nvPr/>
        </p:nvGrpSpPr>
        <p:grpSpPr>
          <a:xfrm flipH="1">
            <a:off x="928662" y="4558146"/>
            <a:ext cx="107655" cy="108000"/>
            <a:chOff x="4022111" y="1527316"/>
            <a:chExt cx="1072856" cy="1095012"/>
          </a:xfrm>
        </p:grpSpPr>
        <p:sp>
          <p:nvSpPr>
            <p:cNvPr id="338" name="Google Shape;338;p18"/>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39" name="Google Shape;339;p18"/>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40" name="Google Shape;340;p18"/>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41" name="Google Shape;341;p18"/>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400069"/>
          </a:xfrm>
        </p:spPr>
        <p:txBody>
          <a:bodyPr/>
          <a:lstStyle/>
          <a:p>
            <a:r>
              <a:rPr lang="en-US" sz="20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Platform as a Service (PaaS)</a:t>
            </a:r>
            <a:endParaRPr lang="en-US" dirty="0"/>
          </a:p>
        </p:txBody>
      </p:sp>
      <p:pic>
        <p:nvPicPr>
          <p:cNvPr id="5" name="Picture 4"/>
          <p:cNvPicPr>
            <a:picLocks noChangeAspect="1"/>
          </p:cNvPicPr>
          <p:nvPr/>
        </p:nvPicPr>
        <p:blipFill>
          <a:blip r:embed="rId1"/>
          <a:stretch>
            <a:fillRect/>
          </a:stretch>
        </p:blipFill>
        <p:spPr>
          <a:xfrm>
            <a:off x="4027459" y="953115"/>
            <a:ext cx="5107881" cy="3894759"/>
          </a:xfrm>
          <a:prstGeom prst="rect">
            <a:avLst/>
          </a:prstGeom>
        </p:spPr>
      </p:pic>
      <p:sp>
        <p:nvSpPr>
          <p:cNvPr id="7" name="TextBox 6"/>
          <p:cNvSpPr txBox="1"/>
          <p:nvPr/>
        </p:nvSpPr>
        <p:spPr>
          <a:xfrm>
            <a:off x="88900" y="953115"/>
            <a:ext cx="3886200" cy="3016210"/>
          </a:xfrm>
          <a:prstGeom prst="rect">
            <a:avLst/>
          </a:prstGeom>
          <a:noFill/>
        </p:spPr>
        <p:txBody>
          <a:bodyPr wrap="square">
            <a:spAutoFit/>
          </a:bodyPr>
          <a:lstStyle/>
          <a:p>
            <a:pPr algn="l"/>
            <a:endParaRPr lang="en-US" b="0" i="0" u="none" strike="noStrike" baseline="0" dirty="0">
              <a:solidFill>
                <a:srgbClr val="000000"/>
              </a:solidFill>
              <a:latin typeface="Symbol" panose="05050102010706020507" pitchFamily="18" charset="2"/>
            </a:endParaRPr>
          </a:p>
          <a:p>
            <a:r>
              <a:rPr lang="en-GB" sz="1600" b="0" i="0" u="none" strike="noStrike" baseline="0" dirty="0">
                <a:solidFill>
                  <a:srgbClr val="000000"/>
                </a:solidFill>
                <a:latin typeface="Symbol" panose="05050102010706020507" pitchFamily="18" charset="2"/>
              </a:rPr>
              <a:t> </a:t>
            </a:r>
            <a:r>
              <a:rPr lang="en-GB" sz="1600" b="0" i="0" u="none" strike="noStrike" baseline="0" dirty="0">
                <a:solidFill>
                  <a:srgbClr val="000000"/>
                </a:solidFill>
                <a:latin typeface="Arial" panose="020B0604020202020204" pitchFamily="34" charset="0"/>
              </a:rPr>
              <a:t>PaaS provides </a:t>
            </a:r>
            <a:r>
              <a:rPr lang="en-GB" sz="1600" b="1" i="0" u="none" strike="noStrike" baseline="0" dirty="0">
                <a:solidFill>
                  <a:srgbClr val="000000"/>
                </a:solidFill>
                <a:latin typeface="Arial" panose="020B0604020202020204" pitchFamily="34" charset="0"/>
              </a:rPr>
              <a:t>built-in security, scalability, </a:t>
            </a:r>
            <a:r>
              <a:rPr lang="en-GB" sz="1600" b="0" i="0" u="none" strike="noStrike" baseline="0" dirty="0">
                <a:solidFill>
                  <a:srgbClr val="000000"/>
                </a:solidFill>
                <a:latin typeface="Arial" panose="020B0604020202020204" pitchFamily="34" charset="0"/>
              </a:rPr>
              <a:t>and </a:t>
            </a:r>
            <a:r>
              <a:rPr lang="en-GB" sz="1600" b="1" i="0" u="none" strike="noStrike" baseline="0" dirty="0">
                <a:solidFill>
                  <a:srgbClr val="000000"/>
                </a:solidFill>
                <a:latin typeface="Arial" panose="020B0604020202020204" pitchFamily="34" charset="0"/>
              </a:rPr>
              <a:t>web service interfaces</a:t>
            </a:r>
            <a:r>
              <a:rPr lang="en-GB" sz="1600" b="0" i="0" u="none" strike="noStrike" baseline="0" dirty="0">
                <a:solidFill>
                  <a:srgbClr val="000000"/>
                </a:solidFill>
                <a:latin typeface="Arial" panose="020B0604020202020204" pitchFamily="34" charset="0"/>
              </a:rPr>
              <a:t>. </a:t>
            </a:r>
            <a:endParaRPr lang="en-GB" sz="16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PaaS provides built-in tools for defining </a:t>
            </a:r>
            <a:r>
              <a:rPr lang="en-GB" sz="1600" b="1" i="0" u="none" strike="noStrike" baseline="0" dirty="0">
                <a:solidFill>
                  <a:srgbClr val="000000"/>
                </a:solidFill>
                <a:latin typeface="Arial" panose="020B0604020202020204" pitchFamily="34" charset="0"/>
              </a:rPr>
              <a:t>workflow and approval processes </a:t>
            </a:r>
            <a:r>
              <a:rPr lang="en-GB" sz="1600" b="0" i="0" u="none" strike="noStrike" baseline="0" dirty="0">
                <a:solidFill>
                  <a:srgbClr val="000000"/>
                </a:solidFill>
                <a:latin typeface="Arial" panose="020B0604020202020204" pitchFamily="34" charset="0"/>
              </a:rPr>
              <a:t>and defining business rules. </a:t>
            </a:r>
            <a:endParaRPr lang="en-GB" sz="16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It is easy to integrate with other applications on the same platform. </a:t>
            </a:r>
            <a:endParaRPr lang="en-GB" sz="16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PaaS also provides web services interfaces that allow us to connect the applications outside the platform. </a:t>
            </a:r>
            <a:endParaRPr lang="en-GB" sz="1600" b="0" i="0" u="none" strike="noStrike" baseline="0" dirty="0">
              <a:solidFill>
                <a:srgbClr val="000000"/>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1"/>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Three Typical PaaS</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367" name="Google Shape;367;p21"/>
          <p:cNvPicPr preferRelativeResize="0"/>
          <p:nvPr/>
        </p:nvPicPr>
        <p:blipFill rotWithShape="1">
          <a:blip r:embed="rId1"/>
          <a:srcRect/>
          <a:stretch>
            <a:fillRect/>
          </a:stretch>
        </p:blipFill>
        <p:spPr>
          <a:xfrm>
            <a:off x="928662" y="1000114"/>
            <a:ext cx="7296150" cy="3743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2"/>
          <p:cNvSpPr/>
          <p:nvPr/>
        </p:nvSpPr>
        <p:spPr>
          <a:xfrm>
            <a:off x="500034" y="1428742"/>
            <a:ext cx="7643866" cy="1071570"/>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3" name="Google Shape;373;p22"/>
          <p:cNvSpPr/>
          <p:nvPr/>
        </p:nvSpPr>
        <p:spPr>
          <a:xfrm>
            <a:off x="500034" y="703852"/>
            <a:ext cx="7643866" cy="642942"/>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4" name="Google Shape;374;p22"/>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Google App Engine</a:t>
            </a:r>
            <a:endParaRPr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6" name="Google Shape;376;p22"/>
          <p:cNvSpPr/>
          <p:nvPr/>
        </p:nvSpPr>
        <p:spPr>
          <a:xfrm>
            <a:off x="785786" y="714362"/>
            <a:ext cx="73581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Google App Engine (GAE)’s main goal is to efficiently run users’ web applications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7" name="Google Shape;377;p22"/>
          <p:cNvSpPr/>
          <p:nvPr/>
        </p:nvSpPr>
        <p:spPr>
          <a:xfrm>
            <a:off x="785786" y="1500180"/>
            <a:ext cx="742955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As shown in following figure, it maintains Python and Java runtime  environments on application servers, along with some simple APIs to access Google services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8" name="Google Shape;378;p22"/>
          <p:cNvSpPr/>
          <p:nvPr/>
        </p:nvSpPr>
        <p:spPr>
          <a:xfrm flipH="1">
            <a:off x="608214" y="803448"/>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379" name="Google Shape;379;p22"/>
          <p:cNvSpPr/>
          <p:nvPr/>
        </p:nvSpPr>
        <p:spPr>
          <a:xfrm flipH="1">
            <a:off x="613469" y="1613615"/>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380" name="Google Shape;380;p22"/>
          <p:cNvPicPr preferRelativeResize="0"/>
          <p:nvPr/>
        </p:nvPicPr>
        <p:blipFill rotWithShape="1">
          <a:blip r:embed="rId1"/>
          <a:srcRect/>
          <a:stretch>
            <a:fillRect/>
          </a:stretch>
        </p:blipFill>
        <p:spPr>
          <a:xfrm>
            <a:off x="571472" y="2571750"/>
            <a:ext cx="8029308" cy="2071702"/>
          </a:xfrm>
          <a:prstGeom prst="rect">
            <a:avLst/>
          </a:prstGeom>
          <a:noFill/>
          <a:ln>
            <a:noFill/>
          </a:ln>
        </p:spPr>
      </p:pic>
      <p:sp>
        <p:nvSpPr>
          <p:cNvPr id="381" name="Google Shape;381;p22"/>
          <p:cNvSpPr/>
          <p:nvPr/>
        </p:nvSpPr>
        <p:spPr>
          <a:xfrm>
            <a:off x="2447522" y="4702748"/>
            <a:ext cx="4539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The Architecture of Google App Engine</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i="0" u="none" strike="noStrike" cap="none"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Software as a service (SaaS)</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fld>
            <a:r>
              <a:rPr lang="en-US"/>
              <a:t>-</a:t>
            </a:r>
            <a:endParaRPr lang="en-US"/>
          </a:p>
        </p:txBody>
      </p:sp>
      <p:sp>
        <p:nvSpPr>
          <p:cNvPr id="5" name="TextBox 4"/>
          <p:cNvSpPr txBox="1"/>
          <p:nvPr/>
        </p:nvSpPr>
        <p:spPr>
          <a:xfrm>
            <a:off x="424733" y="646522"/>
            <a:ext cx="8436739" cy="3108543"/>
          </a:xfrm>
          <a:prstGeom prst="rect">
            <a:avLst/>
          </a:prstGeom>
          <a:noFill/>
        </p:spPr>
        <p:txBody>
          <a:bodyPr wrap="square">
            <a:spAutoFit/>
          </a:bodyPr>
          <a:lstStyle/>
          <a:p>
            <a:r>
              <a:rPr lang="en-US" sz="4000" b="0" i="0" u="none" strike="noStrike" baseline="0" dirty="0">
                <a:solidFill>
                  <a:srgbClr val="000000"/>
                </a:solidFill>
                <a:latin typeface="Calibri" panose="020F0502020204030204" pitchFamily="34" charset="0"/>
              </a:rPr>
              <a:t>Characteristics </a:t>
            </a:r>
            <a:endParaRPr lang="en-US" sz="4000" b="0" i="0" u="none" strike="noStrike" baseline="0" dirty="0">
              <a:solidFill>
                <a:srgbClr val="000000"/>
              </a:solidFill>
              <a:latin typeface="Calibri" panose="020F0502020204030204" pitchFamily="34" charset="0"/>
            </a:endParaRPr>
          </a:p>
          <a:p>
            <a:r>
              <a:rPr lang="en-GB" sz="1400" b="0" i="0" u="none" strike="noStrike" baseline="0" dirty="0">
                <a:solidFill>
                  <a:srgbClr val="000000"/>
                </a:solidFill>
                <a:latin typeface="Arial" panose="020B0604020202020204" pitchFamily="34" charset="0"/>
              </a:rPr>
              <a:t>Here are the characteristics of SaaS service model: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SaaS makes the software available over the Internet.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The Software are maintained by the vendor rather than where they are running.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The license to the software may be subscription based or usage based. And it is billed on recurring basis.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SaaS applications are cost effective since they do not require any maintenance at end user side.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They are available on demand.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They can be scaled up or down on demand.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They are automatically upgraded and updated. </a:t>
            </a:r>
            <a:endParaRPr lang="en-GB" sz="1400" b="0" i="0" u="none" strike="noStrike" baseline="0" dirty="0">
              <a:solidFill>
                <a:srgbClr val="000000"/>
              </a:solidFill>
              <a:latin typeface="Arial" panose="020B0604020202020204" pitchFamily="34" charset="0"/>
            </a:endParaRPr>
          </a:p>
          <a:p>
            <a:r>
              <a:rPr lang="en-GB" sz="1600" b="0" i="0" u="none" strike="noStrike" baseline="0" dirty="0">
                <a:solidFill>
                  <a:srgbClr val="000000"/>
                </a:solidFill>
                <a:latin typeface="Arial" panose="020B0604020202020204" pitchFamily="34" charset="0"/>
              </a:rPr>
              <a:t> </a:t>
            </a:r>
            <a:r>
              <a:rPr lang="en-GB" sz="1400" b="0" i="0" u="none" strike="noStrike" baseline="0" dirty="0">
                <a:solidFill>
                  <a:srgbClr val="000000"/>
                </a:solidFill>
                <a:latin typeface="Arial" panose="020B0604020202020204" pitchFamily="34" charset="0"/>
              </a:rPr>
              <a:t>All users are running same version of the software. </a:t>
            </a:r>
            <a:endParaRPr lang="en-GB" sz="1400" b="0" i="0" u="none" strike="noStrike" baseline="0" dirty="0">
              <a:solidFill>
                <a:srgbClr val="000000"/>
              </a:solidFill>
              <a:latin typeface="Arial" panose="020B0604020202020204" pitchFamily="34" charset="0"/>
            </a:endParaRPr>
          </a:p>
        </p:txBody>
      </p:sp>
      <p:pic>
        <p:nvPicPr>
          <p:cNvPr id="7" name="Picture 6"/>
          <p:cNvPicPr>
            <a:picLocks noChangeAspect="1"/>
          </p:cNvPicPr>
          <p:nvPr/>
        </p:nvPicPr>
        <p:blipFill>
          <a:blip r:embed="rId1"/>
          <a:stretch>
            <a:fillRect/>
          </a:stretch>
        </p:blipFill>
        <p:spPr>
          <a:xfrm>
            <a:off x="4868214" y="2929945"/>
            <a:ext cx="4275786" cy="22135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6706" y="141859"/>
            <a:ext cx="6627495" cy="635000"/>
          </a:xfrm>
          <a:prstGeom prst="rect">
            <a:avLst/>
          </a:prstGeom>
        </p:spPr>
        <p:txBody>
          <a:bodyPr vert="horz" wrap="square" lIns="0" tIns="12065" rIns="0" bIns="0" rtlCol="0">
            <a:spAutoFit/>
          </a:bodyPr>
          <a:lstStyle/>
          <a:p>
            <a:pPr marL="12700">
              <a:lnSpc>
                <a:spcPct val="100000"/>
              </a:lnSpc>
              <a:spcBef>
                <a:spcPts val="95"/>
              </a:spcBef>
            </a:pPr>
            <a:r>
              <a:rPr sz="4000" b="0" spc="-180" dirty="0">
                <a:solidFill>
                  <a:srgbClr val="000000"/>
                </a:solidFill>
                <a:latin typeface="Trebuchet MS" panose="020B0603020202020204"/>
                <a:cs typeface="Trebuchet MS" panose="020B0603020202020204"/>
              </a:rPr>
              <a:t>Distributed</a:t>
            </a:r>
            <a:r>
              <a:rPr sz="4000" b="0" spc="-245" dirty="0">
                <a:solidFill>
                  <a:srgbClr val="000000"/>
                </a:solidFill>
                <a:latin typeface="Trebuchet MS" panose="020B0603020202020204"/>
                <a:cs typeface="Trebuchet MS" panose="020B0603020202020204"/>
              </a:rPr>
              <a:t> </a:t>
            </a:r>
            <a:r>
              <a:rPr sz="4000" b="0" spc="-140" dirty="0">
                <a:solidFill>
                  <a:srgbClr val="000000"/>
                </a:solidFill>
                <a:latin typeface="Trebuchet MS" panose="020B0603020202020204"/>
                <a:cs typeface="Trebuchet MS" panose="020B0603020202020204"/>
              </a:rPr>
              <a:t>Computing/System?</a:t>
            </a:r>
            <a:endParaRPr sz="4000">
              <a:latin typeface="Trebuchet MS" panose="020B0603020202020204"/>
              <a:cs typeface="Trebuchet MS" panose="020B0603020202020204"/>
            </a:endParaRPr>
          </a:p>
        </p:txBody>
      </p:sp>
      <p:sp>
        <p:nvSpPr>
          <p:cNvPr id="3" name="object 3"/>
          <p:cNvSpPr txBox="1"/>
          <p:nvPr/>
        </p:nvSpPr>
        <p:spPr>
          <a:xfrm>
            <a:off x="2540" y="963270"/>
            <a:ext cx="5138420" cy="2895022"/>
          </a:xfrm>
          <a:prstGeom prst="rect">
            <a:avLst/>
          </a:prstGeom>
        </p:spPr>
        <p:txBody>
          <a:bodyPr vert="horz" wrap="square" lIns="0" tIns="55244" rIns="0" bIns="0" rtlCol="0">
            <a:spAutoFit/>
          </a:bodyPr>
          <a:lstStyle/>
          <a:p>
            <a:pPr marL="354965" indent="-342265">
              <a:lnSpc>
                <a:spcPct val="100000"/>
              </a:lnSpc>
              <a:spcBef>
                <a:spcPts val="435"/>
              </a:spcBef>
              <a:buFont typeface="Arial" panose="020B0604020202020204"/>
              <a:buChar char="•"/>
              <a:tabLst>
                <a:tab pos="354965" algn="l"/>
              </a:tabLst>
            </a:pPr>
            <a:r>
              <a:rPr sz="1400" spc="-65" dirty="0">
                <a:latin typeface="Trebuchet MS" panose="020B0603020202020204"/>
                <a:cs typeface="Trebuchet MS" panose="020B0603020202020204"/>
              </a:rPr>
              <a:t>Distributed</a:t>
            </a:r>
            <a:r>
              <a:rPr sz="1400" spc="-40" dirty="0">
                <a:latin typeface="Trebuchet MS" panose="020B0603020202020204"/>
                <a:cs typeface="Trebuchet MS" panose="020B0603020202020204"/>
              </a:rPr>
              <a:t> </a:t>
            </a:r>
            <a:r>
              <a:rPr sz="1400" spc="-10" dirty="0">
                <a:latin typeface="Trebuchet MS" panose="020B0603020202020204"/>
                <a:cs typeface="Trebuchet MS" panose="020B0603020202020204"/>
              </a:rPr>
              <a:t>computing</a:t>
            </a:r>
            <a:endParaRPr sz="1400" dirty="0">
              <a:latin typeface="Trebuchet MS" panose="020B0603020202020204"/>
              <a:cs typeface="Trebuchet MS" panose="020B0603020202020204"/>
            </a:endParaRPr>
          </a:p>
          <a:p>
            <a:pPr marL="756285" lvl="1" indent="-286385">
              <a:lnSpc>
                <a:spcPct val="100000"/>
              </a:lnSpc>
              <a:spcBef>
                <a:spcPts val="335"/>
              </a:spcBef>
              <a:buFont typeface="Arial" panose="020B0604020202020204"/>
              <a:buChar char="–"/>
              <a:tabLst>
                <a:tab pos="756285" algn="l"/>
              </a:tabLst>
            </a:pPr>
            <a:r>
              <a:rPr sz="1400" spc="-85" dirty="0">
                <a:latin typeface="Trebuchet MS" panose="020B0603020202020204"/>
                <a:cs typeface="Trebuchet MS" panose="020B0603020202020204"/>
              </a:rPr>
              <a:t>Field</a:t>
            </a:r>
            <a:r>
              <a:rPr sz="1400" spc="-114" dirty="0">
                <a:latin typeface="Trebuchet MS" panose="020B0603020202020204"/>
                <a:cs typeface="Trebuchet MS" panose="020B0603020202020204"/>
              </a:rPr>
              <a:t> </a:t>
            </a:r>
            <a:r>
              <a:rPr sz="1400" spc="-60" dirty="0">
                <a:latin typeface="Trebuchet MS" panose="020B0603020202020204"/>
                <a:cs typeface="Trebuchet MS" panose="020B0603020202020204"/>
              </a:rPr>
              <a:t>of</a:t>
            </a:r>
            <a:r>
              <a:rPr sz="1400" spc="-110" dirty="0">
                <a:latin typeface="Trebuchet MS" panose="020B0603020202020204"/>
                <a:cs typeface="Trebuchet MS" panose="020B0603020202020204"/>
              </a:rPr>
              <a:t> </a:t>
            </a:r>
            <a:r>
              <a:rPr sz="1400" spc="-65" dirty="0">
                <a:latin typeface="Trebuchet MS" panose="020B0603020202020204"/>
                <a:cs typeface="Trebuchet MS" panose="020B0603020202020204"/>
              </a:rPr>
              <a:t>computing</a:t>
            </a:r>
            <a:r>
              <a:rPr sz="1400" spc="-95" dirty="0">
                <a:latin typeface="Trebuchet MS" panose="020B0603020202020204"/>
                <a:cs typeface="Trebuchet MS" panose="020B0603020202020204"/>
              </a:rPr>
              <a:t> </a:t>
            </a:r>
            <a:r>
              <a:rPr sz="1400" spc="-75" dirty="0">
                <a:latin typeface="Trebuchet MS" panose="020B0603020202020204"/>
                <a:cs typeface="Trebuchet MS" panose="020B0603020202020204"/>
              </a:rPr>
              <a:t>science</a:t>
            </a:r>
            <a:r>
              <a:rPr sz="1400" spc="-85" dirty="0">
                <a:latin typeface="Trebuchet MS" panose="020B0603020202020204"/>
                <a:cs typeface="Trebuchet MS" panose="020B0603020202020204"/>
              </a:rPr>
              <a:t> </a:t>
            </a:r>
            <a:r>
              <a:rPr sz="1400" spc="-25" dirty="0">
                <a:latin typeface="Trebuchet MS" panose="020B0603020202020204"/>
                <a:cs typeface="Trebuchet MS" panose="020B0603020202020204"/>
              </a:rPr>
              <a:t>that</a:t>
            </a:r>
            <a:r>
              <a:rPr sz="1400" spc="220" dirty="0">
                <a:latin typeface="Trebuchet MS" panose="020B0603020202020204"/>
                <a:cs typeface="Trebuchet MS" panose="020B0603020202020204"/>
              </a:rPr>
              <a:t> </a:t>
            </a:r>
            <a:r>
              <a:rPr sz="1400" spc="-55" dirty="0">
                <a:latin typeface="Trebuchet MS" panose="020B0603020202020204"/>
                <a:cs typeface="Trebuchet MS" panose="020B0603020202020204"/>
              </a:rPr>
              <a:t>studies</a:t>
            </a:r>
            <a:r>
              <a:rPr sz="1400" spc="-85" dirty="0">
                <a:latin typeface="Trebuchet MS" panose="020B0603020202020204"/>
                <a:cs typeface="Trebuchet MS" panose="020B0603020202020204"/>
              </a:rPr>
              <a:t> </a:t>
            </a:r>
            <a:r>
              <a:rPr sz="1400" spc="-70" dirty="0">
                <a:latin typeface="Trebuchet MS" panose="020B0603020202020204"/>
                <a:cs typeface="Trebuchet MS" panose="020B0603020202020204"/>
              </a:rPr>
              <a:t>distributed</a:t>
            </a:r>
            <a:r>
              <a:rPr sz="1400" spc="-95" dirty="0">
                <a:latin typeface="Trebuchet MS" panose="020B0603020202020204"/>
                <a:cs typeface="Trebuchet MS" panose="020B0603020202020204"/>
              </a:rPr>
              <a:t> </a:t>
            </a:r>
            <a:r>
              <a:rPr sz="1400" spc="-10" dirty="0">
                <a:latin typeface="Trebuchet MS" panose="020B0603020202020204"/>
                <a:cs typeface="Trebuchet MS" panose="020B0603020202020204"/>
              </a:rPr>
              <a:t>system.</a:t>
            </a:r>
            <a:endParaRPr sz="1400" dirty="0">
              <a:latin typeface="Trebuchet MS" panose="020B0603020202020204"/>
              <a:cs typeface="Trebuchet MS" panose="020B0603020202020204"/>
            </a:endParaRPr>
          </a:p>
          <a:p>
            <a:pPr marL="756285" lvl="1" indent="-286385">
              <a:lnSpc>
                <a:spcPct val="100000"/>
              </a:lnSpc>
              <a:spcBef>
                <a:spcPts val="335"/>
              </a:spcBef>
              <a:buFont typeface="Arial" panose="020B0604020202020204"/>
              <a:buChar char="–"/>
              <a:tabLst>
                <a:tab pos="756285" algn="l"/>
              </a:tabLst>
            </a:pPr>
            <a:r>
              <a:rPr sz="1400" spc="-40" dirty="0">
                <a:latin typeface="Trebuchet MS" panose="020B0603020202020204"/>
                <a:cs typeface="Trebuchet MS" panose="020B0603020202020204"/>
              </a:rPr>
              <a:t>Use</a:t>
            </a:r>
            <a:r>
              <a:rPr sz="1400" spc="-75" dirty="0">
                <a:latin typeface="Trebuchet MS" panose="020B0603020202020204"/>
                <a:cs typeface="Trebuchet MS" panose="020B0603020202020204"/>
              </a:rPr>
              <a:t> </a:t>
            </a:r>
            <a:r>
              <a:rPr sz="1400" spc="-60" dirty="0">
                <a:latin typeface="Trebuchet MS" panose="020B0603020202020204"/>
                <a:cs typeface="Trebuchet MS" panose="020B0603020202020204"/>
              </a:rPr>
              <a:t>of</a:t>
            </a:r>
            <a:r>
              <a:rPr sz="1400" spc="-75" dirty="0">
                <a:latin typeface="Trebuchet MS" panose="020B0603020202020204"/>
                <a:cs typeface="Trebuchet MS" panose="020B0603020202020204"/>
              </a:rPr>
              <a:t> </a:t>
            </a:r>
            <a:r>
              <a:rPr sz="1400" spc="-70" dirty="0">
                <a:latin typeface="Trebuchet MS" panose="020B0603020202020204"/>
                <a:cs typeface="Trebuchet MS" panose="020B0603020202020204"/>
              </a:rPr>
              <a:t>distributed</a:t>
            </a:r>
            <a:r>
              <a:rPr sz="1400" spc="-40" dirty="0">
                <a:latin typeface="Trebuchet MS" panose="020B0603020202020204"/>
                <a:cs typeface="Trebuchet MS" panose="020B0603020202020204"/>
              </a:rPr>
              <a:t> </a:t>
            </a:r>
            <a:r>
              <a:rPr sz="1400" spc="-60" dirty="0">
                <a:latin typeface="Trebuchet MS" panose="020B0603020202020204"/>
                <a:cs typeface="Trebuchet MS" panose="020B0603020202020204"/>
              </a:rPr>
              <a:t>systems</a:t>
            </a:r>
            <a:r>
              <a:rPr sz="1400" spc="-85" dirty="0">
                <a:latin typeface="Trebuchet MS" panose="020B0603020202020204"/>
                <a:cs typeface="Trebuchet MS" panose="020B0603020202020204"/>
              </a:rPr>
              <a:t> </a:t>
            </a:r>
            <a:r>
              <a:rPr sz="1400" spc="-65" dirty="0">
                <a:latin typeface="Trebuchet MS" panose="020B0603020202020204"/>
                <a:cs typeface="Trebuchet MS" panose="020B0603020202020204"/>
              </a:rPr>
              <a:t>to </a:t>
            </a:r>
            <a:r>
              <a:rPr sz="1400" spc="-60" dirty="0">
                <a:latin typeface="Trebuchet MS" panose="020B0603020202020204"/>
                <a:cs typeface="Trebuchet MS" panose="020B0603020202020204"/>
              </a:rPr>
              <a:t>solve</a:t>
            </a:r>
            <a:r>
              <a:rPr sz="1400" spc="-75" dirty="0">
                <a:latin typeface="Trebuchet MS" panose="020B0603020202020204"/>
                <a:cs typeface="Trebuchet MS" panose="020B0603020202020204"/>
              </a:rPr>
              <a:t> </a:t>
            </a:r>
            <a:r>
              <a:rPr sz="1400" spc="-70" dirty="0">
                <a:latin typeface="Trebuchet MS" panose="020B0603020202020204"/>
                <a:cs typeface="Trebuchet MS" panose="020B0603020202020204"/>
              </a:rPr>
              <a:t>computational</a:t>
            </a:r>
            <a:r>
              <a:rPr sz="1400" spc="-60" dirty="0">
                <a:latin typeface="Trebuchet MS" panose="020B0603020202020204"/>
                <a:cs typeface="Trebuchet MS" panose="020B0603020202020204"/>
              </a:rPr>
              <a:t> </a:t>
            </a:r>
            <a:r>
              <a:rPr sz="1400" spc="-35" dirty="0">
                <a:latin typeface="Trebuchet MS" panose="020B0603020202020204"/>
                <a:cs typeface="Trebuchet MS" panose="020B0603020202020204"/>
              </a:rPr>
              <a:t>problems</a:t>
            </a:r>
            <a:r>
              <a:rPr lang="en-US" sz="1400" spc="-35" dirty="0">
                <a:latin typeface="Trebuchet MS" panose="020B0603020202020204"/>
                <a:cs typeface="Trebuchet MS" panose="020B0603020202020204"/>
              </a:rPr>
              <a:t>.</a:t>
            </a:r>
            <a:endParaRPr lang="en-GB" spc="-35" dirty="0">
              <a:latin typeface="Trebuchet MS" panose="020B0603020202020204"/>
              <a:cs typeface="Trebuchet MS" panose="020B0603020202020204"/>
            </a:endParaRPr>
          </a:p>
          <a:p>
            <a:pPr marL="756285" lvl="1" indent="-286385">
              <a:lnSpc>
                <a:spcPct val="100000"/>
              </a:lnSpc>
              <a:spcBef>
                <a:spcPts val="335"/>
              </a:spcBef>
              <a:buFont typeface="Arial" panose="020B0604020202020204"/>
              <a:buChar char="–"/>
              <a:tabLst>
                <a:tab pos="756285" algn="l"/>
              </a:tabLst>
            </a:pPr>
            <a:r>
              <a:rPr lang="en-GB" sz="1400" spc="-85" dirty="0">
                <a:latin typeface="Trebuchet MS" panose="020B0603020202020204"/>
                <a:cs typeface="Trebuchet MS" panose="020B0603020202020204"/>
              </a:rPr>
              <a:t>There</a:t>
            </a:r>
            <a:r>
              <a:rPr lang="en-GB" sz="1400" spc="-45" dirty="0">
                <a:latin typeface="Trebuchet MS" panose="020B0603020202020204"/>
                <a:cs typeface="Trebuchet MS" panose="020B0603020202020204"/>
              </a:rPr>
              <a:t> </a:t>
            </a:r>
            <a:r>
              <a:rPr lang="en-GB" sz="1400" spc="-80" dirty="0">
                <a:latin typeface="Trebuchet MS" panose="020B0603020202020204"/>
                <a:cs typeface="Trebuchet MS" panose="020B0603020202020204"/>
              </a:rPr>
              <a:t>are</a:t>
            </a:r>
            <a:r>
              <a:rPr lang="en-GB" sz="1400" spc="-70" dirty="0">
                <a:latin typeface="Trebuchet MS" panose="020B0603020202020204"/>
                <a:cs typeface="Trebuchet MS" panose="020B0603020202020204"/>
              </a:rPr>
              <a:t> </a:t>
            </a:r>
            <a:r>
              <a:rPr lang="en-GB" sz="1400" spc="-75" dirty="0">
                <a:latin typeface="Trebuchet MS" panose="020B0603020202020204"/>
                <a:cs typeface="Trebuchet MS" panose="020B0603020202020204"/>
              </a:rPr>
              <a:t>several</a:t>
            </a:r>
            <a:r>
              <a:rPr lang="en-GB" sz="1400" spc="-50" dirty="0">
                <a:latin typeface="Trebuchet MS" panose="020B0603020202020204"/>
                <a:cs typeface="Trebuchet MS" panose="020B0603020202020204"/>
              </a:rPr>
              <a:t> </a:t>
            </a:r>
            <a:r>
              <a:rPr lang="en-GB" sz="1400" spc="-45" dirty="0">
                <a:latin typeface="Trebuchet MS" panose="020B0603020202020204"/>
                <a:cs typeface="Trebuchet MS" panose="020B0603020202020204"/>
              </a:rPr>
              <a:t>autonomous</a:t>
            </a:r>
            <a:r>
              <a:rPr lang="en-GB" sz="1400" spc="-75" dirty="0">
                <a:latin typeface="Trebuchet MS" panose="020B0603020202020204"/>
                <a:cs typeface="Trebuchet MS" panose="020B0603020202020204"/>
              </a:rPr>
              <a:t> </a:t>
            </a:r>
            <a:r>
              <a:rPr lang="en-GB" sz="1400" spc="-70" dirty="0">
                <a:latin typeface="Trebuchet MS" panose="020B0603020202020204"/>
                <a:cs typeface="Trebuchet MS" panose="020B0603020202020204"/>
              </a:rPr>
              <a:t>computational</a:t>
            </a:r>
            <a:r>
              <a:rPr lang="en-GB" sz="1400" spc="-50" dirty="0">
                <a:latin typeface="Trebuchet MS" panose="020B0603020202020204"/>
                <a:cs typeface="Trebuchet MS" panose="020B0603020202020204"/>
              </a:rPr>
              <a:t> </a:t>
            </a:r>
            <a:r>
              <a:rPr lang="en-GB" sz="1400" spc="-65" dirty="0">
                <a:latin typeface="Trebuchet MS" panose="020B0603020202020204"/>
                <a:cs typeface="Trebuchet MS" panose="020B0603020202020204"/>
              </a:rPr>
              <a:t>entities, </a:t>
            </a:r>
            <a:r>
              <a:rPr lang="en-GB" sz="1400" spc="-80" dirty="0">
                <a:latin typeface="Trebuchet MS" panose="020B0603020202020204"/>
                <a:cs typeface="Trebuchet MS" panose="020B0603020202020204"/>
              </a:rPr>
              <a:t>each </a:t>
            </a:r>
            <a:r>
              <a:rPr lang="en-GB" sz="1400" spc="-60" dirty="0">
                <a:latin typeface="Trebuchet MS" panose="020B0603020202020204"/>
                <a:cs typeface="Trebuchet MS" panose="020B0603020202020204"/>
              </a:rPr>
              <a:t>of</a:t>
            </a:r>
            <a:r>
              <a:rPr lang="en-GB" sz="1400" spc="-95" dirty="0">
                <a:latin typeface="Trebuchet MS" panose="020B0603020202020204"/>
                <a:cs typeface="Trebuchet MS" panose="020B0603020202020204"/>
              </a:rPr>
              <a:t> </a:t>
            </a:r>
            <a:r>
              <a:rPr lang="en-GB" sz="1400" spc="-60" dirty="0">
                <a:latin typeface="Trebuchet MS" panose="020B0603020202020204"/>
                <a:cs typeface="Trebuchet MS" panose="020B0603020202020204"/>
              </a:rPr>
              <a:t>which</a:t>
            </a:r>
            <a:r>
              <a:rPr lang="en-GB" sz="1400" spc="-95" dirty="0">
                <a:latin typeface="Trebuchet MS" panose="020B0603020202020204"/>
                <a:cs typeface="Trebuchet MS" panose="020B0603020202020204"/>
              </a:rPr>
              <a:t> </a:t>
            </a:r>
            <a:r>
              <a:rPr lang="en-GB" sz="1400" spc="-50" dirty="0">
                <a:latin typeface="Trebuchet MS" panose="020B0603020202020204"/>
                <a:cs typeface="Trebuchet MS" panose="020B0603020202020204"/>
              </a:rPr>
              <a:t>has</a:t>
            </a:r>
            <a:r>
              <a:rPr lang="en-GB" sz="1400" spc="-75" dirty="0">
                <a:latin typeface="Trebuchet MS" panose="020B0603020202020204"/>
                <a:cs typeface="Trebuchet MS" panose="020B0603020202020204"/>
              </a:rPr>
              <a:t> </a:t>
            </a:r>
            <a:r>
              <a:rPr lang="en-GB" sz="1400" spc="-70" dirty="0">
                <a:latin typeface="Trebuchet MS" panose="020B0603020202020204"/>
                <a:cs typeface="Trebuchet MS" panose="020B0603020202020204"/>
              </a:rPr>
              <a:t>its</a:t>
            </a:r>
            <a:r>
              <a:rPr lang="en-GB" sz="1400" spc="-80" dirty="0">
                <a:latin typeface="Trebuchet MS" panose="020B0603020202020204"/>
                <a:cs typeface="Trebuchet MS" panose="020B0603020202020204"/>
              </a:rPr>
              <a:t> </a:t>
            </a:r>
            <a:r>
              <a:rPr lang="en-GB" sz="1400" spc="-35" dirty="0">
                <a:latin typeface="Trebuchet MS" panose="020B0603020202020204"/>
                <a:cs typeface="Trebuchet MS" panose="020B0603020202020204"/>
              </a:rPr>
              <a:t>own</a:t>
            </a:r>
            <a:r>
              <a:rPr lang="en-GB" sz="1400" spc="-105" dirty="0">
                <a:latin typeface="Trebuchet MS" panose="020B0603020202020204"/>
                <a:cs typeface="Trebuchet MS" panose="020B0603020202020204"/>
              </a:rPr>
              <a:t> </a:t>
            </a:r>
            <a:r>
              <a:rPr lang="en-GB" sz="1400" spc="-85" dirty="0">
                <a:latin typeface="Trebuchet MS" panose="020B0603020202020204"/>
                <a:cs typeface="Trebuchet MS" panose="020B0603020202020204"/>
              </a:rPr>
              <a:t>local </a:t>
            </a:r>
            <a:r>
              <a:rPr lang="en-GB" sz="1400" spc="-10" dirty="0">
                <a:latin typeface="Trebuchet MS" panose="020B0603020202020204"/>
                <a:cs typeface="Trebuchet MS" panose="020B0603020202020204"/>
              </a:rPr>
              <a:t>memory.</a:t>
            </a:r>
            <a:endParaRPr lang="en-GB" dirty="0">
              <a:latin typeface="Trebuchet MS" panose="020B0603020202020204"/>
              <a:cs typeface="Trebuchet MS" panose="020B0603020202020204"/>
            </a:endParaRPr>
          </a:p>
          <a:p>
            <a:pPr marL="756285" lvl="1" indent="-286385">
              <a:lnSpc>
                <a:spcPct val="100000"/>
              </a:lnSpc>
              <a:spcBef>
                <a:spcPts val="335"/>
              </a:spcBef>
              <a:buFont typeface="Arial" panose="020B0604020202020204"/>
              <a:buChar char="–"/>
              <a:tabLst>
                <a:tab pos="756285" algn="l"/>
              </a:tabLst>
            </a:pPr>
            <a:r>
              <a:rPr lang="en-GB" sz="1400" spc="-85" dirty="0">
                <a:latin typeface="Trebuchet MS" panose="020B0603020202020204"/>
                <a:cs typeface="Trebuchet MS" panose="020B0603020202020204"/>
              </a:rPr>
              <a:t>The</a:t>
            </a:r>
            <a:r>
              <a:rPr lang="en-GB" sz="1400" spc="-75" dirty="0">
                <a:latin typeface="Trebuchet MS" panose="020B0603020202020204"/>
                <a:cs typeface="Trebuchet MS" panose="020B0603020202020204"/>
              </a:rPr>
              <a:t> </a:t>
            </a:r>
            <a:r>
              <a:rPr lang="en-GB" sz="1400" spc="-70" dirty="0">
                <a:latin typeface="Trebuchet MS" panose="020B0603020202020204"/>
                <a:cs typeface="Trebuchet MS" panose="020B0603020202020204"/>
              </a:rPr>
              <a:t>entities</a:t>
            </a:r>
            <a:r>
              <a:rPr lang="en-GB" sz="1400" spc="-50" dirty="0">
                <a:latin typeface="Trebuchet MS" panose="020B0603020202020204"/>
                <a:cs typeface="Trebuchet MS" panose="020B0603020202020204"/>
              </a:rPr>
              <a:t> </a:t>
            </a:r>
            <a:r>
              <a:rPr lang="en-GB" sz="1400" spc="-75" dirty="0">
                <a:latin typeface="Trebuchet MS" panose="020B0603020202020204"/>
                <a:cs typeface="Trebuchet MS" panose="020B0603020202020204"/>
              </a:rPr>
              <a:t>communicate </a:t>
            </a:r>
            <a:r>
              <a:rPr lang="en-GB" sz="1400" spc="-65" dirty="0">
                <a:latin typeface="Trebuchet MS" panose="020B0603020202020204"/>
                <a:cs typeface="Trebuchet MS" panose="020B0603020202020204"/>
              </a:rPr>
              <a:t>with</a:t>
            </a:r>
            <a:r>
              <a:rPr lang="en-GB" sz="1400" spc="-80" dirty="0">
                <a:latin typeface="Trebuchet MS" panose="020B0603020202020204"/>
                <a:cs typeface="Trebuchet MS" panose="020B0603020202020204"/>
              </a:rPr>
              <a:t> each</a:t>
            </a:r>
            <a:r>
              <a:rPr lang="en-GB" sz="1400" spc="-70" dirty="0">
                <a:latin typeface="Trebuchet MS" panose="020B0603020202020204"/>
                <a:cs typeface="Trebuchet MS" panose="020B0603020202020204"/>
              </a:rPr>
              <a:t> </a:t>
            </a:r>
            <a:r>
              <a:rPr lang="en-GB" sz="1400" spc="-60" dirty="0">
                <a:latin typeface="Trebuchet MS" panose="020B0603020202020204"/>
                <a:cs typeface="Trebuchet MS" panose="020B0603020202020204"/>
              </a:rPr>
              <a:t>other</a:t>
            </a:r>
            <a:r>
              <a:rPr lang="en-GB" sz="1400" spc="-75" dirty="0">
                <a:latin typeface="Trebuchet MS" panose="020B0603020202020204"/>
                <a:cs typeface="Trebuchet MS" panose="020B0603020202020204"/>
              </a:rPr>
              <a:t> </a:t>
            </a:r>
            <a:r>
              <a:rPr lang="en-GB" sz="1400" spc="-65" dirty="0">
                <a:latin typeface="Trebuchet MS" panose="020B0603020202020204"/>
                <a:cs typeface="Trebuchet MS" panose="020B0603020202020204"/>
              </a:rPr>
              <a:t>by </a:t>
            </a:r>
            <a:r>
              <a:rPr lang="en-GB" sz="1400" spc="-35" dirty="0">
                <a:latin typeface="Trebuchet MS" panose="020B0603020202020204"/>
                <a:cs typeface="Trebuchet MS" panose="020B0603020202020204"/>
              </a:rPr>
              <a:t>message </a:t>
            </a:r>
            <a:r>
              <a:rPr lang="en-GB" sz="1400" spc="-10" dirty="0">
                <a:latin typeface="Trebuchet MS" panose="020B0603020202020204"/>
                <a:cs typeface="Trebuchet MS" panose="020B0603020202020204"/>
              </a:rPr>
              <a:t>passing.</a:t>
            </a:r>
            <a:endParaRPr lang="en-GB" sz="1400" dirty="0">
              <a:latin typeface="Trebuchet MS" panose="020B0603020202020204"/>
              <a:cs typeface="Trebuchet MS" panose="020B0603020202020204"/>
            </a:endParaRPr>
          </a:p>
          <a:p>
            <a:pPr marL="756285" lvl="1" indent="-286385">
              <a:lnSpc>
                <a:spcPct val="100000"/>
              </a:lnSpc>
              <a:spcBef>
                <a:spcPts val="335"/>
              </a:spcBef>
              <a:buFont typeface="Arial" panose="020B0604020202020204"/>
              <a:buChar char="–"/>
              <a:tabLst>
                <a:tab pos="756285" algn="l"/>
              </a:tabLst>
            </a:pPr>
            <a:endParaRPr sz="1400" dirty="0">
              <a:latin typeface="Trebuchet MS" panose="020B0603020202020204"/>
              <a:cs typeface="Trebuchet MS" panose="020B0603020202020204"/>
            </a:endParaRPr>
          </a:p>
          <a:p>
            <a:pPr marL="354965" indent="-342265">
              <a:lnSpc>
                <a:spcPct val="100000"/>
              </a:lnSpc>
              <a:spcBef>
                <a:spcPts val="335"/>
              </a:spcBef>
              <a:buFont typeface="Arial" panose="020B0604020202020204"/>
              <a:buChar char="•"/>
              <a:tabLst>
                <a:tab pos="354965" algn="l"/>
              </a:tabLst>
            </a:pPr>
            <a:r>
              <a:rPr lang="en-GB" spc="-65" dirty="0">
                <a:latin typeface="Trebuchet MS" panose="020B0603020202020204"/>
                <a:cs typeface="Trebuchet MS" panose="020B0603020202020204"/>
              </a:rPr>
              <a:t>Examples</a:t>
            </a:r>
            <a:endParaRPr sz="1400" dirty="0">
              <a:latin typeface="Trebuchet MS" panose="020B0603020202020204"/>
              <a:cs typeface="Trebuchet MS" panose="020B0603020202020204"/>
            </a:endParaRPr>
          </a:p>
          <a:p>
            <a:pPr marL="756285" lvl="1" indent="-286385">
              <a:lnSpc>
                <a:spcPct val="100000"/>
              </a:lnSpc>
              <a:spcBef>
                <a:spcPts val="340"/>
              </a:spcBef>
              <a:buFont typeface="Arial" panose="020B0604020202020204"/>
              <a:buChar char="–"/>
              <a:tabLst>
                <a:tab pos="756285" algn="l"/>
              </a:tabLst>
            </a:pPr>
            <a:r>
              <a:rPr lang="en-GB" sz="1200" spc="-75" dirty="0">
                <a:latin typeface="Trebuchet MS" panose="020B0603020202020204"/>
                <a:cs typeface="Trebuchet MS" panose="020B0603020202020204"/>
              </a:rPr>
              <a:t>Internet</a:t>
            </a:r>
            <a:endParaRPr lang="en-GB" sz="1200" spc="-75" dirty="0">
              <a:latin typeface="Trebuchet MS" panose="020B0603020202020204"/>
              <a:cs typeface="Trebuchet MS" panose="020B0603020202020204"/>
            </a:endParaRPr>
          </a:p>
          <a:p>
            <a:pPr marL="756285" lvl="1" indent="-286385">
              <a:lnSpc>
                <a:spcPct val="100000"/>
              </a:lnSpc>
              <a:spcBef>
                <a:spcPts val="340"/>
              </a:spcBef>
              <a:buFont typeface="Arial" panose="020B0604020202020204"/>
              <a:buChar char="–"/>
              <a:tabLst>
                <a:tab pos="756285" algn="l"/>
              </a:tabLst>
            </a:pPr>
            <a:r>
              <a:rPr lang="en-GB" sz="1200" spc="-75" dirty="0">
                <a:latin typeface="Trebuchet MS" panose="020B0603020202020204"/>
                <a:cs typeface="Trebuchet MS" panose="020B0603020202020204"/>
              </a:rPr>
              <a:t>ATM (bank) machines</a:t>
            </a:r>
            <a:endParaRPr lang="en-GB" sz="1200" spc="-75" dirty="0">
              <a:latin typeface="Trebuchet MS" panose="020B0603020202020204"/>
              <a:cs typeface="Trebuchet MS" panose="020B0603020202020204"/>
            </a:endParaRPr>
          </a:p>
          <a:p>
            <a:pPr marL="756285" lvl="1" indent="-286385">
              <a:lnSpc>
                <a:spcPct val="100000"/>
              </a:lnSpc>
              <a:spcBef>
                <a:spcPts val="340"/>
              </a:spcBef>
              <a:buFont typeface="Arial" panose="020B0604020202020204"/>
              <a:buChar char="–"/>
              <a:tabLst>
                <a:tab pos="756285" algn="l"/>
              </a:tabLst>
            </a:pPr>
            <a:r>
              <a:rPr lang="en-GB" sz="1200" spc="-75" dirty="0">
                <a:latin typeface="Trebuchet MS" panose="020B0603020202020204"/>
                <a:cs typeface="Trebuchet MS" panose="020B0603020202020204"/>
              </a:rPr>
              <a:t>Intranets/Workgroups</a:t>
            </a:r>
            <a:endParaRPr lang="en-GB" sz="1200" spc="-75" dirty="0">
              <a:latin typeface="Trebuchet MS" panose="020B0603020202020204"/>
              <a:cs typeface="Trebuchet MS" panose="020B0603020202020204"/>
            </a:endParaRPr>
          </a:p>
        </p:txBody>
      </p:sp>
      <p:pic>
        <p:nvPicPr>
          <p:cNvPr id="4" name="object 4"/>
          <p:cNvPicPr/>
          <p:nvPr/>
        </p:nvPicPr>
        <p:blipFill>
          <a:blip r:embed="rId1" cstate="print"/>
          <a:stretch>
            <a:fillRect/>
          </a:stretch>
        </p:blipFill>
        <p:spPr>
          <a:xfrm>
            <a:off x="5271515" y="1642491"/>
            <a:ext cx="3541522" cy="200939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p:nvPr/>
        </p:nvSpPr>
        <p:spPr>
          <a:xfrm>
            <a:off x="500034" y="2571750"/>
            <a:ext cx="8143932" cy="439138"/>
          </a:xfrm>
          <a:prstGeom prst="rect">
            <a:avLst/>
          </a:prstGeom>
          <a:gradFill>
            <a:gsLst>
              <a:gs pos="0">
                <a:srgbClr val="92D050"/>
              </a:gs>
              <a:gs pos="80000">
                <a:srgbClr val="C2D59B"/>
              </a:gs>
              <a:gs pos="100000">
                <a:schemeClr val="lt1"/>
              </a:gs>
            </a:gsLst>
            <a:lin ang="27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06" name="Google Shape;406;p25"/>
          <p:cNvSpPr/>
          <p:nvPr/>
        </p:nvSpPr>
        <p:spPr>
          <a:xfrm>
            <a:off x="500034" y="3429006"/>
            <a:ext cx="8143932" cy="439138"/>
          </a:xfrm>
          <a:prstGeom prst="rect">
            <a:avLst/>
          </a:prstGeom>
          <a:gradFill>
            <a:gsLst>
              <a:gs pos="0">
                <a:srgbClr val="92D050"/>
              </a:gs>
              <a:gs pos="80000">
                <a:srgbClr val="C2D59B"/>
              </a:gs>
              <a:gs pos="100000">
                <a:schemeClr val="lt1"/>
              </a:gs>
            </a:gsLst>
            <a:lin ang="27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07" name="Google Shape;407;p25"/>
          <p:cNvSpPr/>
          <p:nvPr/>
        </p:nvSpPr>
        <p:spPr>
          <a:xfrm>
            <a:off x="500034" y="611394"/>
            <a:ext cx="8143932" cy="439138"/>
          </a:xfrm>
          <a:prstGeom prst="rect">
            <a:avLst/>
          </a:prstGeom>
          <a:gradFill>
            <a:gsLst>
              <a:gs pos="0">
                <a:srgbClr val="92D050"/>
              </a:gs>
              <a:gs pos="80000">
                <a:srgbClr val="C2D59B"/>
              </a:gs>
              <a:gs pos="100000">
                <a:schemeClr val="lt1"/>
              </a:gs>
            </a:gsLst>
            <a:lin ang="27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08" name="Google Shape;408;p25"/>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SaaS Examples</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0" name="Google Shape;410;p25"/>
          <p:cNvSpPr/>
          <p:nvPr/>
        </p:nvSpPr>
        <p:spPr>
          <a:xfrm>
            <a:off x="357158" y="642924"/>
            <a:ext cx="2939779"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Desktop as a Service</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1" name="Google Shape;411;p25"/>
          <p:cNvSpPr/>
          <p:nvPr/>
        </p:nvSpPr>
        <p:spPr>
          <a:xfrm flipH="1">
            <a:off x="608214" y="732010"/>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2" name="Google Shape;412;p25"/>
          <p:cNvSpPr/>
          <p:nvPr/>
        </p:nvSpPr>
        <p:spPr>
          <a:xfrm>
            <a:off x="357158" y="928676"/>
            <a:ext cx="7786742" cy="1754326"/>
          </a:xfrm>
          <a:prstGeom prst="rect">
            <a:avLst/>
          </a:prstGeom>
          <a:noFill/>
          <a:ln>
            <a:noFill/>
          </a:ln>
        </p:spPr>
        <p:txBody>
          <a:bodyPr spcFirstLastPara="1" wrap="square" lIns="91425" tIns="45700" rIns="91425" bIns="45700" anchor="t" anchorCtr="0">
            <a:spAutoFit/>
          </a:bodyPr>
          <a:lstStyle/>
          <a:p>
            <a:pPr marL="914400" marR="0" lvl="2" indent="0" algn="just"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provides a virtualized desktop-like personal workspace, and sends its image to the user’s real desktop</a:t>
            </a:r>
            <a:endParaRPr sz="5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914400" marR="0" lvl="2" indent="0" algn="just"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Access desktop-on-thecloud from different places for         convenience, and receive the benefit of SaaS at same time</a:t>
            </a:r>
            <a:endParaRPr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413" name="Google Shape;413;p25"/>
          <p:cNvGrpSpPr/>
          <p:nvPr/>
        </p:nvGrpSpPr>
        <p:grpSpPr>
          <a:xfrm flipH="1">
            <a:off x="929187" y="1161652"/>
            <a:ext cx="107655" cy="108000"/>
            <a:chOff x="4022111" y="1527316"/>
            <a:chExt cx="1072856" cy="1095012"/>
          </a:xfrm>
        </p:grpSpPr>
        <p:sp>
          <p:nvSpPr>
            <p:cNvPr id="414" name="Google Shape;414;p2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5" name="Google Shape;415;p2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6" name="Google Shape;416;p2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17" name="Google Shape;417;p2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418" name="Google Shape;418;p25"/>
          <p:cNvGrpSpPr/>
          <p:nvPr/>
        </p:nvGrpSpPr>
        <p:grpSpPr>
          <a:xfrm flipH="1">
            <a:off x="928662" y="1947470"/>
            <a:ext cx="107655" cy="108000"/>
            <a:chOff x="4022111" y="1527316"/>
            <a:chExt cx="1072856" cy="1095012"/>
          </a:xfrm>
        </p:grpSpPr>
        <p:sp>
          <p:nvSpPr>
            <p:cNvPr id="419" name="Google Shape;419;p2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0" name="Google Shape;420;p2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1" name="Google Shape;421;p2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2" name="Google Shape;422;p2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423" name="Google Shape;423;p25"/>
          <p:cNvSpPr/>
          <p:nvPr/>
        </p:nvSpPr>
        <p:spPr>
          <a:xfrm>
            <a:off x="357158" y="2587202"/>
            <a:ext cx="2073003"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Google Apps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4" name="Google Shape;424;p25"/>
          <p:cNvSpPr/>
          <p:nvPr/>
        </p:nvSpPr>
        <p:spPr>
          <a:xfrm flipH="1">
            <a:off x="613469" y="2678665"/>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5" name="Google Shape;425;p25"/>
          <p:cNvSpPr/>
          <p:nvPr/>
        </p:nvSpPr>
        <p:spPr>
          <a:xfrm>
            <a:off x="357158" y="3065296"/>
            <a:ext cx="5786478" cy="369332"/>
          </a:xfrm>
          <a:prstGeom prst="rect">
            <a:avLst/>
          </a:prstGeom>
          <a:noFill/>
          <a:ln>
            <a:noFill/>
          </a:ln>
        </p:spPr>
        <p:txBody>
          <a:bodyPr spcFirstLastPara="1" wrap="square" lIns="91425" tIns="45700" rIns="91425" bIns="45700" anchor="t" anchorCtr="0">
            <a:spAutoFit/>
          </a:bodyPr>
          <a:lstStyle/>
          <a:p>
            <a:pPr marL="914400" marR="0" lvl="2"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Mail, talk, calendar, docs, websites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426" name="Google Shape;426;p25"/>
          <p:cNvGrpSpPr/>
          <p:nvPr/>
        </p:nvGrpSpPr>
        <p:grpSpPr>
          <a:xfrm flipH="1">
            <a:off x="928662" y="3171610"/>
            <a:ext cx="107655" cy="108000"/>
            <a:chOff x="4022111" y="1527316"/>
            <a:chExt cx="1072856" cy="1095012"/>
          </a:xfrm>
        </p:grpSpPr>
        <p:sp>
          <p:nvSpPr>
            <p:cNvPr id="427" name="Google Shape;427;p2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8" name="Google Shape;428;p2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29" name="Google Shape;429;p2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0" name="Google Shape;430;p2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
        <p:nvSpPr>
          <p:cNvPr id="431" name="Google Shape;431;p25"/>
          <p:cNvSpPr/>
          <p:nvPr/>
        </p:nvSpPr>
        <p:spPr>
          <a:xfrm>
            <a:off x="357158" y="3447500"/>
            <a:ext cx="1757661" cy="36933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Salesforce</a:t>
            </a:r>
            <a:endParaRPr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2" name="Google Shape;432;p25"/>
          <p:cNvSpPr/>
          <p:nvPr/>
        </p:nvSpPr>
        <p:spPr>
          <a:xfrm flipH="1">
            <a:off x="613469" y="3542273"/>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3" name="Google Shape;433;p25"/>
          <p:cNvSpPr/>
          <p:nvPr/>
        </p:nvSpPr>
        <p:spPr>
          <a:xfrm>
            <a:off x="357158" y="3733252"/>
            <a:ext cx="8358246" cy="1338828"/>
          </a:xfrm>
          <a:prstGeom prst="rect">
            <a:avLst/>
          </a:prstGeom>
          <a:noFill/>
          <a:ln>
            <a:noFill/>
          </a:ln>
        </p:spPr>
        <p:txBody>
          <a:bodyPr spcFirstLastPara="1" wrap="square" lIns="91425" tIns="45700" rIns="91425" bIns="45700" anchor="t" anchorCtr="0">
            <a:spAutoFit/>
          </a:bodyPr>
          <a:lstStyle/>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a business SaaS cloud platform</a:t>
            </a:r>
            <a:endParaRPr sz="5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914400" marR="0" lvl="2" indent="0" algn="l" rtl="0">
              <a:lnSpc>
                <a:spcPct val="150000"/>
              </a:lnSpc>
              <a:spcBef>
                <a:spcPts val="0"/>
              </a:spcBef>
              <a:spcAft>
                <a:spcPts val="0"/>
              </a:spcAft>
              <a:buNone/>
            </a:pPr>
            <a:r>
              <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provides customizable applications, mostly Customer Relationship Management (CRM) services</a:t>
            </a:r>
            <a:endParaRPr lang="en-US" sz="1800" b="1" i="0" u="none" strike="noStrike" cap="none">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nvGrpSpPr>
          <p:cNvPr id="434" name="Google Shape;434;p25"/>
          <p:cNvGrpSpPr/>
          <p:nvPr/>
        </p:nvGrpSpPr>
        <p:grpSpPr>
          <a:xfrm flipH="1">
            <a:off x="928662" y="3963780"/>
            <a:ext cx="107655" cy="108000"/>
            <a:chOff x="4022111" y="1527316"/>
            <a:chExt cx="1072856" cy="1095012"/>
          </a:xfrm>
        </p:grpSpPr>
        <p:sp>
          <p:nvSpPr>
            <p:cNvPr id="435" name="Google Shape;435;p2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6" name="Google Shape;436;p2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7" name="Google Shape;437;p2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38" name="Google Shape;438;p2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grpSp>
        <p:nvGrpSpPr>
          <p:cNvPr id="439" name="Google Shape;439;p25"/>
          <p:cNvGrpSpPr/>
          <p:nvPr/>
        </p:nvGrpSpPr>
        <p:grpSpPr>
          <a:xfrm flipH="1">
            <a:off x="928662" y="4500408"/>
            <a:ext cx="107655" cy="108000"/>
            <a:chOff x="4022111" y="1527316"/>
            <a:chExt cx="1072856" cy="1095012"/>
          </a:xfrm>
        </p:grpSpPr>
        <p:sp>
          <p:nvSpPr>
            <p:cNvPr id="440" name="Google Shape;440;p25"/>
            <p:cNvSpPr/>
            <p:nvPr/>
          </p:nvSpPr>
          <p:spPr>
            <a:xfrm>
              <a:off x="4022111" y="1549471"/>
              <a:ext cx="1072856" cy="1072857"/>
            </a:xfrm>
            <a:prstGeom prst="ellipse">
              <a:avLst/>
            </a:prstGeom>
            <a:solidFill>
              <a:srgbClr val="43970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41" name="Google Shape;441;p25"/>
            <p:cNvSpPr/>
            <p:nvPr/>
          </p:nvSpPr>
          <p:spPr>
            <a:xfrm>
              <a:off x="4161542" y="1577808"/>
              <a:ext cx="808435" cy="729927"/>
            </a:xfrm>
            <a:prstGeom prst="ellipse">
              <a:avLst/>
            </a:prstGeom>
            <a:gradFill>
              <a:gsLst>
                <a:gs pos="0">
                  <a:srgbClr val="FFFFFF">
                    <a:alpha val="80784"/>
                  </a:srgbClr>
                </a:gs>
                <a:gs pos="50000">
                  <a:srgbClr val="FFFFFF">
                    <a:alpha val="25882"/>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42" name="Google Shape;442;p25"/>
            <p:cNvSpPr/>
            <p:nvPr/>
          </p:nvSpPr>
          <p:spPr>
            <a:xfrm rot="10800000" flipH="1">
              <a:off x="4374019" y="1527316"/>
              <a:ext cx="326626" cy="3266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443" name="Google Shape;443;p25"/>
            <p:cNvSpPr/>
            <p:nvPr/>
          </p:nvSpPr>
          <p:spPr>
            <a:xfrm rot="10800000" flipH="1">
              <a:off x="4391300" y="1558707"/>
              <a:ext cx="305070" cy="30506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SPI Model in Cloud Computing</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235" name="Google Shape;235;p13"/>
          <p:cNvPicPr preferRelativeResize="0"/>
          <p:nvPr/>
        </p:nvPicPr>
        <p:blipFill rotWithShape="1">
          <a:blip r:embed="rId1"/>
          <a:srcRect/>
          <a:stretch>
            <a:fillRect/>
          </a:stretch>
        </p:blipFill>
        <p:spPr>
          <a:xfrm>
            <a:off x="571472" y="714362"/>
            <a:ext cx="7653432" cy="41434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4"/>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SPI Model in Cloud Computing</a:t>
            </a:r>
            <a:endParaRPr b="1" dirty="0">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242" name="Google Shape;242;p14"/>
          <p:cNvPicPr preferRelativeResize="0"/>
          <p:nvPr/>
        </p:nvPicPr>
        <p:blipFill rotWithShape="1">
          <a:blip r:embed="rId1"/>
          <a:srcRect/>
          <a:stretch>
            <a:fillRect/>
          </a:stretch>
        </p:blipFill>
        <p:spPr>
          <a:xfrm>
            <a:off x="571472" y="785800"/>
            <a:ext cx="7715250" cy="3786213"/>
          </a:xfrm>
          <a:prstGeom prst="rect">
            <a:avLst/>
          </a:prstGeom>
          <a:noFill/>
          <a:ln>
            <a:noFill/>
          </a:ln>
        </p:spPr>
      </p:pic>
      <p:pic>
        <p:nvPicPr>
          <p:cNvPr id="243" name="Google Shape;243;p14"/>
          <p:cNvPicPr preferRelativeResize="0"/>
          <p:nvPr/>
        </p:nvPicPr>
        <p:blipFill rotWithShape="1">
          <a:blip r:embed="rId2"/>
          <a:srcRect/>
          <a:stretch>
            <a:fillRect/>
          </a:stretch>
        </p:blipFill>
        <p:spPr>
          <a:xfrm>
            <a:off x="1071538" y="4643452"/>
            <a:ext cx="1628775" cy="323850"/>
          </a:xfrm>
          <a:prstGeom prst="rect">
            <a:avLst/>
          </a:prstGeom>
          <a:noFill/>
          <a:ln>
            <a:noFill/>
          </a:ln>
        </p:spPr>
      </p:pic>
      <p:pic>
        <p:nvPicPr>
          <p:cNvPr id="244" name="Google Shape;244;p14"/>
          <p:cNvPicPr preferRelativeResize="0"/>
          <p:nvPr/>
        </p:nvPicPr>
        <p:blipFill rotWithShape="1">
          <a:blip r:embed="rId3"/>
          <a:srcRect/>
          <a:stretch>
            <a:fillRect/>
          </a:stretch>
        </p:blipFill>
        <p:spPr>
          <a:xfrm>
            <a:off x="3743330" y="4643452"/>
            <a:ext cx="1543050" cy="333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5"/>
          <p:cNvSpPr/>
          <p:nvPr/>
        </p:nvSpPr>
        <p:spPr>
          <a:xfrm>
            <a:off x="500034" y="642924"/>
            <a:ext cx="7500990" cy="642942"/>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0" name="Google Shape;250;p15"/>
          <p:cNvSpPr txBox="1">
            <a:spLocks noGrp="1"/>
          </p:cNvSpPr>
          <p:nvPr>
            <p:ph type="title"/>
          </p:nvPr>
        </p:nvSpPr>
        <p:spPr>
          <a:xfrm>
            <a:off x="511909" y="94982"/>
            <a:ext cx="8401080" cy="4001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Malgun Gothic" panose="020B0503020000020004" charset="-127"/>
              <a:buNone/>
            </a:pPr>
            <a:r>
              <a:rPr lang="en-US"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Cloud Services and Cloud Roles</a:t>
            </a:r>
            <a:endParaRPr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2" name="Google Shape;252;p15"/>
          <p:cNvSpPr/>
          <p:nvPr/>
        </p:nvSpPr>
        <p:spPr>
          <a:xfrm>
            <a:off x="838562" y="642924"/>
            <a:ext cx="716246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Different enterprises play different roles in building and using cloud systems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3" name="Google Shape;253;p15"/>
          <p:cNvSpPr/>
          <p:nvPr/>
        </p:nvSpPr>
        <p:spPr>
          <a:xfrm flipH="1">
            <a:off x="608214" y="733024"/>
            <a:ext cx="172317" cy="172317"/>
          </a:xfrm>
          <a:prstGeom prst="rect">
            <a:avLst/>
          </a:prstGeom>
          <a:gradFill>
            <a:gsLst>
              <a:gs pos="0">
                <a:srgbClr val="C86C1F"/>
              </a:gs>
              <a:gs pos="80000">
                <a:srgbClr val="FF8E29"/>
              </a:gs>
              <a:gs pos="100000">
                <a:srgbClr val="FF8D25"/>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pic>
        <p:nvPicPr>
          <p:cNvPr id="254" name="Google Shape;254;p15"/>
          <p:cNvPicPr preferRelativeResize="0"/>
          <p:nvPr/>
        </p:nvPicPr>
        <p:blipFill rotWithShape="1">
          <a:blip r:embed="rId1"/>
          <a:srcRect/>
          <a:stretch>
            <a:fillRect/>
          </a:stretch>
        </p:blipFill>
        <p:spPr>
          <a:xfrm>
            <a:off x="3747389" y="1357304"/>
            <a:ext cx="4825139" cy="2357454"/>
          </a:xfrm>
          <a:prstGeom prst="rect">
            <a:avLst/>
          </a:prstGeom>
          <a:noFill/>
          <a:ln>
            <a:noFill/>
          </a:ln>
        </p:spPr>
      </p:pic>
      <p:sp>
        <p:nvSpPr>
          <p:cNvPr id="255" name="Google Shape;255;p15"/>
          <p:cNvSpPr/>
          <p:nvPr/>
        </p:nvSpPr>
        <p:spPr>
          <a:xfrm>
            <a:off x="214282" y="1431872"/>
            <a:ext cx="2857520" cy="369332"/>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Technology Enablers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6" name="Google Shape;256;p15"/>
          <p:cNvSpPr/>
          <p:nvPr/>
        </p:nvSpPr>
        <p:spPr>
          <a:xfrm>
            <a:off x="214282" y="3765176"/>
            <a:ext cx="1940147" cy="369332"/>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Cloud Providers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7" name="Google Shape;257;p15"/>
          <p:cNvSpPr/>
          <p:nvPr/>
        </p:nvSpPr>
        <p:spPr>
          <a:xfrm>
            <a:off x="3357535" y="3775686"/>
            <a:ext cx="2071721" cy="369332"/>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Cloud Customers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8" name="Google Shape;258;p15"/>
          <p:cNvSpPr/>
          <p:nvPr/>
        </p:nvSpPr>
        <p:spPr>
          <a:xfrm>
            <a:off x="6357950" y="3786196"/>
            <a:ext cx="787139" cy="369332"/>
          </a:xfrm>
          <a:prstGeom prst="rect">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Users</a:t>
            </a:r>
            <a:endParaRPr sz="1800" b="1">
              <a:solidFill>
                <a:schemeClr val="lt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59" name="Google Shape;259;p15"/>
          <p:cNvSpPr/>
          <p:nvPr/>
        </p:nvSpPr>
        <p:spPr>
          <a:xfrm>
            <a:off x="214282" y="1817556"/>
            <a:ext cx="2928958"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Enabling the underlying technologies used to    build the cloud, such as hardware technologies, Virtualization technology, web services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60" name="Google Shape;260;p15"/>
          <p:cNvSpPr/>
          <p:nvPr/>
        </p:nvSpPr>
        <p:spPr>
          <a:xfrm>
            <a:off x="214282" y="4167638"/>
            <a:ext cx="2786082"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Delivering their </a:t>
            </a:r>
            <a:endPar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0" marR="0" lvl="0" indent="0" algn="just"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infrastructure and </a:t>
            </a:r>
            <a:endPar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a:p>
            <a:pPr marL="0" marR="0" lvl="0" indent="0" algn="just"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platform to customers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61" name="Google Shape;261;p15"/>
          <p:cNvSpPr/>
          <p:nvPr/>
        </p:nvSpPr>
        <p:spPr>
          <a:xfrm>
            <a:off x="3357554" y="4182212"/>
            <a:ext cx="292895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Using the providers’      services to improve their web applications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
        <p:nvSpPr>
          <p:cNvPr id="262" name="Google Shape;262;p15"/>
          <p:cNvSpPr/>
          <p:nvPr/>
        </p:nvSpPr>
        <p:spPr>
          <a:xfrm>
            <a:off x="6357950" y="4181484"/>
            <a:ext cx="250029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rPr>
              <a:t>Who use the web    applications</a:t>
            </a:r>
            <a:endParaRPr sz="1800" b="1">
              <a:solidFill>
                <a:schemeClr val="dk1"/>
              </a:solidFill>
              <a:latin typeface="Malgun Gothic" panose="020B0503020000020004" charset="-127"/>
              <a:ea typeface="Malgun Gothic" panose="020B0503020000020004" charset="-127"/>
              <a:cs typeface="Malgun Gothic" panose="020B0503020000020004" charset="-127"/>
              <a:sym typeface="Malgun Gothic" panose="020B0503020000020004" charset="-12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369291"/>
          </a:xfrm>
        </p:spPr>
        <p:txBody>
          <a:bodyPr/>
          <a:lstStyle/>
          <a:p>
            <a:r>
              <a:rPr lang="en-US" sz="1800" b="1" i="0" u="none" strike="noStrike" baseline="0" dirty="0">
                <a:solidFill>
                  <a:srgbClr val="000000"/>
                </a:solidFill>
                <a:latin typeface="Arial" panose="020B0604020202020204" pitchFamily="34" charset="0"/>
              </a:rPr>
              <a:t>Cloud Computing Challenges </a:t>
            </a:r>
            <a:endParaRPr lang="en-US" dirty="0"/>
          </a:p>
        </p:txBody>
      </p:sp>
      <p:pic>
        <p:nvPicPr>
          <p:cNvPr id="5" name="Picture 4"/>
          <p:cNvPicPr>
            <a:picLocks noChangeAspect="1"/>
          </p:cNvPicPr>
          <p:nvPr/>
        </p:nvPicPr>
        <p:blipFill>
          <a:blip r:embed="rId1"/>
          <a:stretch>
            <a:fillRect/>
          </a:stretch>
        </p:blipFill>
        <p:spPr>
          <a:xfrm>
            <a:off x="3029638" y="1679383"/>
            <a:ext cx="3084723" cy="1784733"/>
          </a:xfrm>
          <a:prstGeom prst="rect">
            <a:avLst/>
          </a:prstGeom>
        </p:spPr>
      </p:pic>
      <p:pic>
        <p:nvPicPr>
          <p:cNvPr id="7" name="Picture 6"/>
          <p:cNvPicPr>
            <a:picLocks noChangeAspect="1"/>
          </p:cNvPicPr>
          <p:nvPr/>
        </p:nvPicPr>
        <p:blipFill>
          <a:blip r:embed="rId1"/>
          <a:stretch>
            <a:fillRect/>
          </a:stretch>
        </p:blipFill>
        <p:spPr>
          <a:xfrm>
            <a:off x="3029638" y="1679383"/>
            <a:ext cx="3084723" cy="1784733"/>
          </a:xfrm>
          <a:prstGeom prst="rect">
            <a:avLst/>
          </a:prstGeom>
        </p:spPr>
      </p:pic>
      <p:pic>
        <p:nvPicPr>
          <p:cNvPr id="9" name="Picture 8"/>
          <p:cNvPicPr>
            <a:picLocks noChangeAspect="1"/>
          </p:cNvPicPr>
          <p:nvPr/>
        </p:nvPicPr>
        <p:blipFill>
          <a:blip r:embed="rId1"/>
          <a:stretch>
            <a:fillRect/>
          </a:stretch>
        </p:blipFill>
        <p:spPr>
          <a:xfrm>
            <a:off x="3029638" y="1679383"/>
            <a:ext cx="3084723" cy="1784733"/>
          </a:xfrm>
          <a:prstGeom prst="rect">
            <a:avLst/>
          </a:prstGeom>
        </p:spPr>
      </p:pic>
      <p:pic>
        <p:nvPicPr>
          <p:cNvPr id="11" name="Picture 10"/>
          <p:cNvPicPr>
            <a:picLocks noChangeAspect="1"/>
          </p:cNvPicPr>
          <p:nvPr/>
        </p:nvPicPr>
        <p:blipFill>
          <a:blip r:embed="rId1"/>
          <a:stretch>
            <a:fillRect/>
          </a:stretch>
        </p:blipFill>
        <p:spPr>
          <a:xfrm>
            <a:off x="3029638" y="1679383"/>
            <a:ext cx="3084723" cy="1784733"/>
          </a:xfrm>
          <a:prstGeom prst="rect">
            <a:avLst/>
          </a:prstGeom>
        </p:spPr>
      </p:pic>
      <p:pic>
        <p:nvPicPr>
          <p:cNvPr id="13" name="Picture 12"/>
          <p:cNvPicPr>
            <a:picLocks noChangeAspect="1"/>
          </p:cNvPicPr>
          <p:nvPr/>
        </p:nvPicPr>
        <p:blipFill>
          <a:blip r:embed="rId1"/>
          <a:stretch>
            <a:fillRect/>
          </a:stretch>
        </p:blipFill>
        <p:spPr>
          <a:xfrm>
            <a:off x="3029638" y="1679383"/>
            <a:ext cx="3084723" cy="1784733"/>
          </a:xfrm>
          <a:prstGeom prst="rect">
            <a:avLst/>
          </a:prstGeom>
        </p:spPr>
      </p:pic>
      <p:pic>
        <p:nvPicPr>
          <p:cNvPr id="15" name="Picture 14"/>
          <p:cNvPicPr>
            <a:picLocks noChangeAspect="1"/>
          </p:cNvPicPr>
          <p:nvPr/>
        </p:nvPicPr>
        <p:blipFill>
          <a:blip r:embed="rId2"/>
          <a:stretch>
            <a:fillRect/>
          </a:stretch>
        </p:blipFill>
        <p:spPr>
          <a:xfrm>
            <a:off x="2793908" y="1542997"/>
            <a:ext cx="3556183" cy="2057506"/>
          </a:xfrm>
          <a:prstGeom prst="rect">
            <a:avLst/>
          </a:prstGeom>
        </p:spPr>
      </p:pic>
      <p:pic>
        <p:nvPicPr>
          <p:cNvPr id="17" name="Picture 16"/>
          <p:cNvPicPr>
            <a:picLocks noChangeAspect="1"/>
          </p:cNvPicPr>
          <p:nvPr/>
        </p:nvPicPr>
        <p:blipFill>
          <a:blip r:embed="rId2"/>
          <a:stretch>
            <a:fillRect/>
          </a:stretch>
        </p:blipFill>
        <p:spPr>
          <a:xfrm>
            <a:off x="1056904" y="888295"/>
            <a:ext cx="6777402" cy="392121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369291"/>
          </a:xfrm>
        </p:spPr>
        <p:txBody>
          <a:bodyPr/>
          <a:lstStyle/>
          <a:p>
            <a:r>
              <a:rPr lang="en-US" sz="1800" b="1" i="0" u="none" strike="noStrike" baseline="0" dirty="0">
                <a:solidFill>
                  <a:srgbClr val="000000"/>
                </a:solidFill>
                <a:latin typeface="Arial" panose="020B0604020202020204" pitchFamily="34" charset="0"/>
              </a:rPr>
              <a:t>Mobile Cloud Computing </a:t>
            </a: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fld>
            <a:r>
              <a:rPr lang="en-US"/>
              <a:t>-</a:t>
            </a:r>
            <a:endParaRPr lang="en-US"/>
          </a:p>
        </p:txBody>
      </p:sp>
      <p:pic>
        <p:nvPicPr>
          <p:cNvPr id="7" name="Picture 6"/>
          <p:cNvPicPr>
            <a:picLocks noChangeAspect="1"/>
          </p:cNvPicPr>
          <p:nvPr/>
        </p:nvPicPr>
        <p:blipFill>
          <a:blip r:embed="rId1"/>
          <a:stretch>
            <a:fillRect/>
          </a:stretch>
        </p:blipFill>
        <p:spPr>
          <a:xfrm>
            <a:off x="3322749" y="573110"/>
            <a:ext cx="5814806" cy="4570390"/>
          </a:xfrm>
          <a:prstGeom prst="rect">
            <a:avLst/>
          </a:prstGeom>
        </p:spPr>
      </p:pic>
      <p:sp>
        <p:nvSpPr>
          <p:cNvPr id="9" name="TextBox 8"/>
          <p:cNvSpPr txBox="1"/>
          <p:nvPr/>
        </p:nvSpPr>
        <p:spPr>
          <a:xfrm>
            <a:off x="140448" y="573110"/>
            <a:ext cx="3085709" cy="4185761"/>
          </a:xfrm>
          <a:prstGeom prst="rect">
            <a:avLst/>
          </a:prstGeom>
          <a:noFill/>
        </p:spPr>
        <p:txBody>
          <a:bodyPr wrap="square">
            <a:spAutoFit/>
          </a:bodyPr>
          <a:lstStyle/>
          <a:p>
            <a:pPr marL="285750" indent="-285750">
              <a:buFont typeface="Arial" panose="020B0604020202020204" pitchFamily="34" charset="0"/>
              <a:buChar char="•"/>
            </a:pPr>
            <a:r>
              <a:rPr lang="en-GB" sz="1400" b="0" i="0" u="none" strike="noStrike" baseline="0" dirty="0">
                <a:solidFill>
                  <a:srgbClr val="000000"/>
                </a:solidFill>
                <a:latin typeface="Arial" panose="020B0604020202020204" pitchFamily="34" charset="0"/>
              </a:rPr>
              <a:t>Smartphones require less processing, less power. </a:t>
            </a:r>
            <a:endParaRPr lang="en-GB" sz="14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GB" sz="1400" b="0" i="0" u="none" strike="noStrike" baseline="0" dirty="0">
                <a:solidFill>
                  <a:srgbClr val="000000"/>
                </a:solidFill>
                <a:latin typeface="Arial" panose="020B0604020202020204" pitchFamily="34" charset="0"/>
              </a:rPr>
              <a:t>Processing is done in cloud, data is stored in cloud. And the mobile devices serve as a media for display. </a:t>
            </a:r>
            <a:endParaRPr lang="en-GB" sz="14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GB" sz="1400" b="0" i="0" u="none" strike="noStrike" baseline="0" dirty="0">
                <a:solidFill>
                  <a:srgbClr val="000000"/>
                </a:solidFill>
                <a:latin typeface="Arial" panose="020B0604020202020204" pitchFamily="34" charset="0"/>
              </a:rPr>
              <a:t>Smartphones are employed with rich cloud services by integrating applications that consume web services. These web services are deployed in cloud. </a:t>
            </a:r>
            <a:endParaRPr lang="en-GB" sz="14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GB" sz="1400" b="0" i="0" u="none" strike="noStrike" baseline="0" dirty="0">
                <a:solidFill>
                  <a:srgbClr val="000000"/>
                </a:solidFill>
                <a:latin typeface="Arial" panose="020B0604020202020204" pitchFamily="34" charset="0"/>
              </a:rPr>
              <a:t>There are several Smartphone operating systems available such as </a:t>
            </a:r>
            <a:r>
              <a:rPr lang="en-GB" sz="1400" b="1" i="0" u="none" strike="noStrike" baseline="0" dirty="0">
                <a:solidFill>
                  <a:srgbClr val="000000"/>
                </a:solidFill>
                <a:latin typeface="Arial" panose="020B0604020202020204" pitchFamily="34" charset="0"/>
              </a:rPr>
              <a:t>Google's Android, Apple's iOS, RIM BlackBerry, Symbian, </a:t>
            </a:r>
            <a:r>
              <a:rPr lang="en-GB" sz="1400" b="0" i="0" u="none" strike="noStrike" baseline="0" dirty="0">
                <a:solidFill>
                  <a:srgbClr val="000000"/>
                </a:solidFill>
                <a:latin typeface="Arial" panose="020B0604020202020204" pitchFamily="34" charset="0"/>
              </a:rPr>
              <a:t>and </a:t>
            </a:r>
            <a:r>
              <a:rPr lang="en-GB" sz="1400" b="1" i="0" u="none" strike="noStrike" baseline="0" dirty="0">
                <a:solidFill>
                  <a:srgbClr val="000000"/>
                </a:solidFill>
                <a:latin typeface="Arial" panose="020B0604020202020204" pitchFamily="34" charset="0"/>
              </a:rPr>
              <a:t>Windows Mobile Phone</a:t>
            </a:r>
            <a:r>
              <a:rPr lang="en-GB" sz="1400" b="0" i="0" u="none" strike="noStrike" baseline="0" dirty="0">
                <a:solidFill>
                  <a:srgbClr val="000000"/>
                </a:solidFill>
                <a:latin typeface="Arial" panose="020B0604020202020204" pitchFamily="34" charset="0"/>
              </a:rPr>
              <a:t>. Each of these platforms support third-party applications that are deployed in cloud.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09" y="94982"/>
            <a:ext cx="8401080" cy="369291"/>
          </a:xfrm>
        </p:spPr>
        <p:txBody>
          <a:bodyPr/>
          <a:lstStyle/>
          <a:p>
            <a:r>
              <a:rPr lang="en-US" sz="1800" b="0" i="0" u="none" strike="noStrike" baseline="0" dirty="0">
                <a:solidFill>
                  <a:srgbClr val="000000"/>
                </a:solidFill>
                <a:latin typeface="Calibri" panose="020F0502020204030204" pitchFamily="34" charset="0"/>
              </a:rPr>
              <a:t>Grid Computing </a:t>
            </a:r>
            <a:endParaRPr lang="en-US" dirty="0"/>
          </a:p>
        </p:txBody>
      </p:sp>
      <p:sp>
        <p:nvSpPr>
          <p:cNvPr id="5" name="TextBox 4"/>
          <p:cNvSpPr txBox="1"/>
          <p:nvPr/>
        </p:nvSpPr>
        <p:spPr>
          <a:xfrm>
            <a:off x="140448" y="780362"/>
            <a:ext cx="3191895" cy="3970318"/>
          </a:xfrm>
          <a:prstGeom prst="rect">
            <a:avLst/>
          </a:prstGeom>
          <a:noFill/>
        </p:spPr>
        <p:txBody>
          <a:bodyPr wrap="square">
            <a:spAutoFit/>
          </a:bodyPr>
          <a:lstStyle/>
          <a:p>
            <a:pPr algn="just"/>
            <a:r>
              <a:rPr lang="en-GB" sz="1800" b="1" i="0" u="none" strike="noStrike" baseline="0" dirty="0">
                <a:solidFill>
                  <a:srgbClr val="000000"/>
                </a:solidFill>
                <a:latin typeface="Arial" panose="020B0604020202020204" pitchFamily="34" charset="0"/>
              </a:rPr>
              <a:t>Grid Computing </a:t>
            </a:r>
            <a:r>
              <a:rPr lang="en-GB" sz="1800" b="0" i="0" u="none" strike="noStrike" baseline="0" dirty="0">
                <a:solidFill>
                  <a:srgbClr val="000000"/>
                </a:solidFill>
                <a:latin typeface="Arial" panose="020B0604020202020204" pitchFamily="34" charset="0"/>
              </a:rPr>
              <a:t>refers to distributed computing in which a group of computers from multiple locations are connected with each other to achieve common objective. These computer resources are heterogeneous and geographically dispersed. Grid Computing breaks complex task into smaller pieces. These smaller pieces are distributed to CPUs that reside within the grid. </a:t>
            </a:r>
            <a:endParaRPr lang="en-US" dirty="0"/>
          </a:p>
        </p:txBody>
      </p:sp>
      <p:pic>
        <p:nvPicPr>
          <p:cNvPr id="6" name="Picture 5"/>
          <p:cNvPicPr>
            <a:picLocks noChangeAspect="1"/>
          </p:cNvPicPr>
          <p:nvPr/>
        </p:nvPicPr>
        <p:blipFill>
          <a:blip r:embed="rId1"/>
          <a:stretch>
            <a:fillRect/>
          </a:stretch>
        </p:blipFill>
        <p:spPr>
          <a:xfrm>
            <a:off x="3766068" y="990903"/>
            <a:ext cx="5037023" cy="37597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190625">
              <a:lnSpc>
                <a:spcPct val="100000"/>
              </a:lnSpc>
              <a:spcBef>
                <a:spcPts val="95"/>
              </a:spcBef>
            </a:pPr>
            <a:r>
              <a:rPr sz="4000" b="0" spc="-210" dirty="0">
                <a:solidFill>
                  <a:srgbClr val="000000"/>
                </a:solidFill>
                <a:latin typeface="Trebuchet MS" panose="020B0603020202020204"/>
                <a:cs typeface="Trebuchet MS" panose="020B0603020202020204"/>
              </a:rPr>
              <a:t>Cluster</a:t>
            </a:r>
            <a:r>
              <a:rPr sz="4000" b="0" spc="-265" dirty="0">
                <a:solidFill>
                  <a:srgbClr val="000000"/>
                </a:solidFill>
                <a:latin typeface="Trebuchet MS" panose="020B0603020202020204"/>
                <a:cs typeface="Trebuchet MS" panose="020B0603020202020204"/>
              </a:rPr>
              <a:t> </a:t>
            </a:r>
            <a:r>
              <a:rPr sz="4000" b="0" spc="-85" dirty="0">
                <a:solidFill>
                  <a:srgbClr val="000000"/>
                </a:solidFill>
                <a:latin typeface="Trebuchet MS" panose="020B0603020202020204"/>
                <a:cs typeface="Trebuchet MS" panose="020B0603020202020204"/>
              </a:rPr>
              <a:t>Computing?</a:t>
            </a:r>
            <a:endParaRPr sz="4000" dirty="0">
              <a:latin typeface="Trebuchet MS" panose="020B0603020202020204"/>
              <a:cs typeface="Trebuchet MS" panose="020B0603020202020204"/>
            </a:endParaRPr>
          </a:p>
        </p:txBody>
      </p:sp>
      <p:sp>
        <p:nvSpPr>
          <p:cNvPr id="3" name="object 3"/>
          <p:cNvSpPr txBox="1"/>
          <p:nvPr/>
        </p:nvSpPr>
        <p:spPr>
          <a:xfrm>
            <a:off x="612140" y="895350"/>
            <a:ext cx="7881477" cy="2659702"/>
          </a:xfrm>
          <a:prstGeom prst="rect">
            <a:avLst/>
          </a:prstGeom>
        </p:spPr>
        <p:txBody>
          <a:bodyPr vert="horz" wrap="square" lIns="0" tIns="12700" rIns="0" bIns="0" rtlCol="0">
            <a:spAutoFit/>
          </a:bodyPr>
          <a:lstStyle/>
          <a:p>
            <a:pPr marL="355600" marR="109855" indent="-343535" algn="just">
              <a:lnSpc>
                <a:spcPct val="100000"/>
              </a:lnSpc>
              <a:spcBef>
                <a:spcPts val="100"/>
              </a:spcBef>
              <a:buFont typeface="Arial" panose="020B0604020202020204"/>
              <a:buChar char="•"/>
              <a:tabLst>
                <a:tab pos="355600" algn="l"/>
                <a:tab pos="4081145" algn="l"/>
                <a:tab pos="5807710" algn="l"/>
              </a:tabLst>
            </a:pPr>
            <a:r>
              <a:rPr sz="1800" dirty="0">
                <a:latin typeface="Trebuchet MS" panose="020B0603020202020204"/>
                <a:cs typeface="Trebuchet MS" panose="020B0603020202020204"/>
              </a:rPr>
              <a:t>A</a:t>
            </a:r>
            <a:r>
              <a:rPr sz="1800" spc="130" dirty="0">
                <a:latin typeface="Trebuchet MS" panose="020B0603020202020204"/>
                <a:cs typeface="Trebuchet MS" panose="020B0603020202020204"/>
              </a:rPr>
              <a:t> </a:t>
            </a:r>
            <a:r>
              <a:rPr sz="1800" spc="-80" dirty="0">
                <a:latin typeface="Trebuchet MS" panose="020B0603020202020204"/>
                <a:cs typeface="Trebuchet MS" panose="020B0603020202020204"/>
              </a:rPr>
              <a:t>cluster</a:t>
            </a:r>
            <a:r>
              <a:rPr sz="1800" spc="135" dirty="0">
                <a:latin typeface="Trebuchet MS" panose="020B0603020202020204"/>
                <a:cs typeface="Trebuchet MS" panose="020B0603020202020204"/>
              </a:rPr>
              <a:t> </a:t>
            </a:r>
            <a:r>
              <a:rPr sz="1800" dirty="0">
                <a:latin typeface="Trebuchet MS" panose="020B0603020202020204"/>
                <a:cs typeface="Trebuchet MS" panose="020B0603020202020204"/>
              </a:rPr>
              <a:t>is</a:t>
            </a:r>
            <a:r>
              <a:rPr sz="1800" spc="125" dirty="0">
                <a:latin typeface="Trebuchet MS" panose="020B0603020202020204"/>
                <a:cs typeface="Trebuchet MS" panose="020B0603020202020204"/>
              </a:rPr>
              <a:t> </a:t>
            </a:r>
            <a:r>
              <a:rPr sz="1800" dirty="0">
                <a:latin typeface="Trebuchet MS" panose="020B0603020202020204"/>
                <a:cs typeface="Trebuchet MS" panose="020B0603020202020204"/>
              </a:rPr>
              <a:t>a</a:t>
            </a:r>
            <a:r>
              <a:rPr sz="1800" spc="120" dirty="0">
                <a:latin typeface="Trebuchet MS" panose="020B0603020202020204"/>
                <a:cs typeface="Trebuchet MS" panose="020B0603020202020204"/>
              </a:rPr>
              <a:t> </a:t>
            </a:r>
            <a:r>
              <a:rPr sz="1800" spc="-35" dirty="0">
                <a:latin typeface="Trebuchet MS" panose="020B0603020202020204"/>
                <a:cs typeface="Trebuchet MS" panose="020B0603020202020204"/>
              </a:rPr>
              <a:t>type</a:t>
            </a:r>
            <a:r>
              <a:rPr sz="1800" spc="135" dirty="0">
                <a:latin typeface="Trebuchet MS" panose="020B0603020202020204"/>
                <a:cs typeface="Trebuchet MS" panose="020B0603020202020204"/>
              </a:rPr>
              <a:t> </a:t>
            </a:r>
            <a:r>
              <a:rPr sz="1800" dirty="0">
                <a:latin typeface="Trebuchet MS" panose="020B0603020202020204"/>
                <a:cs typeface="Trebuchet MS" panose="020B0603020202020204"/>
              </a:rPr>
              <a:t>of</a:t>
            </a:r>
            <a:r>
              <a:rPr sz="1800" spc="140" dirty="0">
                <a:latin typeface="Trebuchet MS" panose="020B0603020202020204"/>
                <a:cs typeface="Trebuchet MS" panose="020B0603020202020204"/>
              </a:rPr>
              <a:t> </a:t>
            </a:r>
            <a:r>
              <a:rPr sz="1800" spc="-95" dirty="0">
                <a:latin typeface="Trebuchet MS" panose="020B0603020202020204"/>
                <a:cs typeface="Trebuchet MS" panose="020B0603020202020204"/>
              </a:rPr>
              <a:t>parallel</a:t>
            </a:r>
            <a:r>
              <a:rPr sz="1800" spc="125" dirty="0">
                <a:latin typeface="Trebuchet MS" panose="020B0603020202020204"/>
                <a:cs typeface="Trebuchet MS" panose="020B0603020202020204"/>
              </a:rPr>
              <a:t> </a:t>
            </a:r>
            <a:r>
              <a:rPr sz="1800" dirty="0">
                <a:latin typeface="Trebuchet MS" panose="020B0603020202020204"/>
                <a:cs typeface="Trebuchet MS" panose="020B0603020202020204"/>
              </a:rPr>
              <a:t>or</a:t>
            </a:r>
            <a:r>
              <a:rPr sz="1800" spc="130" dirty="0">
                <a:latin typeface="Trebuchet MS" panose="020B0603020202020204"/>
                <a:cs typeface="Trebuchet MS" panose="020B0603020202020204"/>
              </a:rPr>
              <a:t> </a:t>
            </a:r>
            <a:r>
              <a:rPr sz="1800" spc="-85" dirty="0">
                <a:latin typeface="Trebuchet MS" panose="020B0603020202020204"/>
                <a:cs typeface="Trebuchet MS" panose="020B0603020202020204"/>
              </a:rPr>
              <a:t>distributed</a:t>
            </a:r>
            <a:r>
              <a:rPr sz="1800" spc="135" dirty="0">
                <a:latin typeface="Trebuchet MS" panose="020B0603020202020204"/>
                <a:cs typeface="Trebuchet MS" panose="020B0603020202020204"/>
              </a:rPr>
              <a:t> </a:t>
            </a:r>
            <a:r>
              <a:rPr sz="1800" spc="-10" dirty="0">
                <a:latin typeface="Trebuchet MS" panose="020B0603020202020204"/>
                <a:cs typeface="Trebuchet MS" panose="020B0603020202020204"/>
              </a:rPr>
              <a:t>computer </a:t>
            </a:r>
            <a:r>
              <a:rPr sz="1800" spc="-90" dirty="0">
                <a:latin typeface="Trebuchet MS" panose="020B0603020202020204"/>
                <a:cs typeface="Trebuchet MS" panose="020B0603020202020204"/>
              </a:rPr>
              <a:t>system,</a:t>
            </a:r>
            <a:r>
              <a:rPr sz="1800" spc="50" dirty="0">
                <a:latin typeface="Trebuchet MS" panose="020B0603020202020204"/>
                <a:cs typeface="Trebuchet MS" panose="020B0603020202020204"/>
              </a:rPr>
              <a:t> </a:t>
            </a:r>
            <a:r>
              <a:rPr sz="1800" spc="-35" dirty="0">
                <a:latin typeface="Trebuchet MS" panose="020B0603020202020204"/>
                <a:cs typeface="Trebuchet MS" panose="020B0603020202020204"/>
              </a:rPr>
              <a:t>which</a:t>
            </a:r>
            <a:r>
              <a:rPr sz="1800" spc="55" dirty="0">
                <a:latin typeface="Trebuchet MS" panose="020B0603020202020204"/>
                <a:cs typeface="Trebuchet MS" panose="020B0603020202020204"/>
              </a:rPr>
              <a:t> </a:t>
            </a:r>
            <a:r>
              <a:rPr sz="1800" spc="-60" dirty="0">
                <a:latin typeface="Trebuchet MS" panose="020B0603020202020204"/>
                <a:cs typeface="Trebuchet MS" panose="020B0603020202020204"/>
              </a:rPr>
              <a:t>consists</a:t>
            </a:r>
            <a:r>
              <a:rPr sz="1800" spc="50" dirty="0">
                <a:latin typeface="Trebuchet MS" panose="020B0603020202020204"/>
                <a:cs typeface="Trebuchet MS" panose="020B0603020202020204"/>
              </a:rPr>
              <a:t> </a:t>
            </a:r>
            <a:r>
              <a:rPr sz="1800" dirty="0">
                <a:latin typeface="Trebuchet MS" panose="020B0603020202020204"/>
                <a:cs typeface="Trebuchet MS" panose="020B0603020202020204"/>
              </a:rPr>
              <a:t>of</a:t>
            </a:r>
            <a:r>
              <a:rPr sz="1800" spc="65" dirty="0">
                <a:latin typeface="Trebuchet MS" panose="020B0603020202020204"/>
                <a:cs typeface="Trebuchet MS" panose="020B0603020202020204"/>
              </a:rPr>
              <a:t> </a:t>
            </a:r>
            <a:r>
              <a:rPr sz="1800" spc="-50" dirty="0">
                <a:latin typeface="Trebuchet MS" panose="020B0603020202020204"/>
                <a:cs typeface="Trebuchet MS" panose="020B0603020202020204"/>
              </a:rPr>
              <a:t>a</a:t>
            </a:r>
            <a:r>
              <a:rPr lang="en-GB" sz="1800" spc="-50" dirty="0">
                <a:latin typeface="Trebuchet MS" panose="020B0603020202020204"/>
                <a:cs typeface="Trebuchet MS" panose="020B0603020202020204"/>
              </a:rPr>
              <a:t> </a:t>
            </a:r>
            <a:r>
              <a:rPr sz="1800" spc="-100" dirty="0">
                <a:latin typeface="Trebuchet MS" panose="020B0603020202020204"/>
                <a:cs typeface="Trebuchet MS" panose="020B0603020202020204"/>
              </a:rPr>
              <a:t>collection</a:t>
            </a:r>
            <a:r>
              <a:rPr sz="1800" spc="40" dirty="0">
                <a:latin typeface="Trebuchet MS" panose="020B0603020202020204"/>
                <a:cs typeface="Trebuchet MS" panose="020B0603020202020204"/>
              </a:rPr>
              <a:t> </a:t>
            </a:r>
            <a:r>
              <a:rPr sz="1800" spc="-25" dirty="0">
                <a:latin typeface="Trebuchet MS" panose="020B0603020202020204"/>
                <a:cs typeface="Trebuchet MS" panose="020B0603020202020204"/>
              </a:rPr>
              <a:t>of</a:t>
            </a:r>
            <a:r>
              <a:rPr lang="en-GB" sz="1800" spc="-25" dirty="0">
                <a:latin typeface="Trebuchet MS" panose="020B0603020202020204"/>
                <a:cs typeface="Trebuchet MS" panose="020B0603020202020204"/>
              </a:rPr>
              <a:t> </a:t>
            </a:r>
            <a:r>
              <a:rPr sz="1800" spc="-140" dirty="0">
                <a:latin typeface="Trebuchet MS" panose="020B0603020202020204"/>
                <a:cs typeface="Trebuchet MS" panose="020B0603020202020204"/>
              </a:rPr>
              <a:t>inter-</a:t>
            </a:r>
            <a:r>
              <a:rPr sz="1800" spc="-114" dirty="0">
                <a:latin typeface="Trebuchet MS" panose="020B0603020202020204"/>
                <a:cs typeface="Trebuchet MS" panose="020B0603020202020204"/>
              </a:rPr>
              <a:t>connected </a:t>
            </a:r>
            <a:r>
              <a:rPr sz="1800" spc="-125" dirty="0">
                <a:latin typeface="Trebuchet MS" panose="020B0603020202020204"/>
                <a:cs typeface="Trebuchet MS" panose="020B0603020202020204"/>
              </a:rPr>
              <a:t>stand-</a:t>
            </a:r>
            <a:r>
              <a:rPr sz="1800" spc="-25" dirty="0">
                <a:latin typeface="Trebuchet MS" panose="020B0603020202020204"/>
                <a:cs typeface="Trebuchet MS" panose="020B0603020202020204"/>
              </a:rPr>
              <a:t>alone</a:t>
            </a:r>
            <a:r>
              <a:rPr sz="1800" spc="30" dirty="0">
                <a:latin typeface="Trebuchet MS" panose="020B0603020202020204"/>
                <a:cs typeface="Trebuchet MS" panose="020B0603020202020204"/>
              </a:rPr>
              <a:t> </a:t>
            </a:r>
            <a:r>
              <a:rPr sz="1800" spc="-110" dirty="0">
                <a:latin typeface="Trebuchet MS" panose="020B0603020202020204"/>
                <a:cs typeface="Trebuchet MS" panose="020B0603020202020204"/>
              </a:rPr>
              <a:t>computers</a:t>
            </a:r>
            <a:r>
              <a:rPr sz="1800" spc="-200" dirty="0">
                <a:latin typeface="Trebuchet MS" panose="020B0603020202020204"/>
                <a:cs typeface="Trebuchet MS" panose="020B0603020202020204"/>
              </a:rPr>
              <a:t> </a:t>
            </a:r>
            <a:r>
              <a:rPr sz="1800" spc="-45" dirty="0">
                <a:latin typeface="Trebuchet MS" panose="020B0603020202020204"/>
                <a:cs typeface="Trebuchet MS" panose="020B0603020202020204"/>
              </a:rPr>
              <a:t>working</a:t>
            </a:r>
            <a:r>
              <a:rPr sz="1800" spc="130" dirty="0">
                <a:latin typeface="Trebuchet MS" panose="020B0603020202020204"/>
                <a:cs typeface="Trebuchet MS" panose="020B0603020202020204"/>
              </a:rPr>
              <a:t> </a:t>
            </a:r>
            <a:r>
              <a:rPr sz="1800" spc="-70" dirty="0">
                <a:latin typeface="Trebuchet MS" panose="020B0603020202020204"/>
                <a:cs typeface="Trebuchet MS" panose="020B0603020202020204"/>
              </a:rPr>
              <a:t>together</a:t>
            </a:r>
            <a:r>
              <a:rPr sz="1800" spc="135" dirty="0">
                <a:latin typeface="Trebuchet MS" panose="020B0603020202020204"/>
                <a:cs typeface="Trebuchet MS" panose="020B0603020202020204"/>
              </a:rPr>
              <a:t> </a:t>
            </a:r>
            <a:r>
              <a:rPr sz="1800" dirty="0">
                <a:latin typeface="Trebuchet MS" panose="020B0603020202020204"/>
                <a:cs typeface="Trebuchet MS" panose="020B0603020202020204"/>
              </a:rPr>
              <a:t>as</a:t>
            </a:r>
            <a:r>
              <a:rPr sz="1800" spc="150" dirty="0">
                <a:latin typeface="Trebuchet MS" panose="020B0603020202020204"/>
                <a:cs typeface="Trebuchet MS" panose="020B0603020202020204"/>
              </a:rPr>
              <a:t> </a:t>
            </a:r>
            <a:r>
              <a:rPr sz="1800" dirty="0">
                <a:latin typeface="Trebuchet MS" panose="020B0603020202020204"/>
                <a:cs typeface="Trebuchet MS" panose="020B0603020202020204"/>
              </a:rPr>
              <a:t>a</a:t>
            </a:r>
            <a:r>
              <a:rPr sz="1800" spc="130" dirty="0">
                <a:latin typeface="Trebuchet MS" panose="020B0603020202020204"/>
                <a:cs typeface="Trebuchet MS" panose="020B0603020202020204"/>
              </a:rPr>
              <a:t> </a:t>
            </a:r>
            <a:r>
              <a:rPr sz="1800" spc="-10" dirty="0">
                <a:latin typeface="Trebuchet MS" panose="020B0603020202020204"/>
                <a:cs typeface="Trebuchet MS" panose="020B0603020202020204"/>
              </a:rPr>
              <a:t>single </a:t>
            </a:r>
            <a:r>
              <a:rPr sz="1800" spc="-100" dirty="0">
                <a:latin typeface="Trebuchet MS" panose="020B0603020202020204"/>
                <a:cs typeface="Trebuchet MS" panose="020B0603020202020204"/>
              </a:rPr>
              <a:t>integrated</a:t>
            </a:r>
            <a:r>
              <a:rPr sz="1800" spc="5" dirty="0">
                <a:latin typeface="Trebuchet MS" panose="020B0603020202020204"/>
                <a:cs typeface="Trebuchet MS" panose="020B0603020202020204"/>
              </a:rPr>
              <a:t> </a:t>
            </a:r>
            <a:r>
              <a:rPr sz="1800" spc="-70" dirty="0">
                <a:latin typeface="Trebuchet MS" panose="020B0603020202020204"/>
                <a:cs typeface="Trebuchet MS" panose="020B0603020202020204"/>
              </a:rPr>
              <a:t>computing</a:t>
            </a:r>
            <a:r>
              <a:rPr sz="1800" spc="110" dirty="0">
                <a:latin typeface="Trebuchet MS" panose="020B0603020202020204"/>
                <a:cs typeface="Trebuchet MS" panose="020B0603020202020204"/>
              </a:rPr>
              <a:t> </a:t>
            </a:r>
            <a:r>
              <a:rPr sz="1800" spc="-110" dirty="0">
                <a:latin typeface="Trebuchet MS" panose="020B0603020202020204"/>
                <a:cs typeface="Trebuchet MS" panose="020B0603020202020204"/>
              </a:rPr>
              <a:t>resource</a:t>
            </a:r>
            <a:r>
              <a:rPr sz="1800" spc="-175" dirty="0">
                <a:latin typeface="Trebuchet MS" panose="020B0603020202020204"/>
                <a:cs typeface="Trebuchet MS" panose="020B0603020202020204"/>
              </a:rPr>
              <a:t> </a:t>
            </a:r>
            <a:r>
              <a:rPr sz="1800" spc="-335" dirty="0">
                <a:latin typeface="Trebuchet MS" panose="020B0603020202020204"/>
                <a:cs typeface="Trebuchet MS" panose="020B0603020202020204"/>
              </a:rPr>
              <a:t>.</a:t>
            </a:r>
            <a:endParaRPr sz="1800" dirty="0">
              <a:latin typeface="Trebuchet MS" panose="020B0603020202020204"/>
              <a:cs typeface="Trebuchet MS" panose="020B0603020202020204"/>
            </a:endParaRPr>
          </a:p>
          <a:p>
            <a:pPr marL="355600" marR="5080" indent="-343535" algn="just">
              <a:lnSpc>
                <a:spcPct val="100000"/>
              </a:lnSpc>
              <a:spcBef>
                <a:spcPts val="575"/>
              </a:spcBef>
              <a:buFont typeface="Arial" panose="020B0604020202020204"/>
              <a:buChar char="•"/>
              <a:tabLst>
                <a:tab pos="355600" algn="l"/>
                <a:tab pos="2933700" algn="l"/>
              </a:tabLst>
            </a:pPr>
            <a:r>
              <a:rPr sz="1800" spc="-25" dirty="0">
                <a:latin typeface="Trebuchet MS" panose="020B0603020202020204"/>
                <a:cs typeface="Trebuchet MS" panose="020B0603020202020204"/>
              </a:rPr>
              <a:t>Key</a:t>
            </a:r>
            <a:r>
              <a:rPr sz="1800" spc="40" dirty="0">
                <a:latin typeface="Trebuchet MS" panose="020B0603020202020204"/>
                <a:cs typeface="Trebuchet MS" panose="020B0603020202020204"/>
              </a:rPr>
              <a:t> </a:t>
            </a:r>
            <a:r>
              <a:rPr sz="1800" spc="-100" dirty="0">
                <a:latin typeface="Trebuchet MS" panose="020B0603020202020204"/>
                <a:cs typeface="Trebuchet MS" panose="020B0603020202020204"/>
              </a:rPr>
              <a:t>components</a:t>
            </a:r>
            <a:r>
              <a:rPr sz="1800" spc="-185" dirty="0">
                <a:latin typeface="Trebuchet MS" panose="020B0603020202020204"/>
                <a:cs typeface="Trebuchet MS" panose="020B0603020202020204"/>
              </a:rPr>
              <a:t> </a:t>
            </a:r>
            <a:r>
              <a:rPr sz="1800" spc="-25" dirty="0">
                <a:latin typeface="Trebuchet MS" panose="020B0603020202020204"/>
                <a:cs typeface="Trebuchet MS" panose="020B0603020202020204"/>
              </a:rPr>
              <a:t>of</a:t>
            </a:r>
            <a:r>
              <a:rPr lang="en-GB" sz="1800" spc="-25" dirty="0">
                <a:latin typeface="Trebuchet MS" panose="020B0603020202020204"/>
                <a:cs typeface="Trebuchet MS" panose="020B0603020202020204"/>
              </a:rPr>
              <a:t> </a:t>
            </a:r>
            <a:r>
              <a:rPr sz="1800" dirty="0">
                <a:latin typeface="Trebuchet MS" panose="020B0603020202020204"/>
                <a:cs typeface="Trebuchet MS" panose="020B0603020202020204"/>
              </a:rPr>
              <a:t>a</a:t>
            </a:r>
            <a:r>
              <a:rPr sz="1800" spc="130" dirty="0">
                <a:latin typeface="Trebuchet MS" panose="020B0603020202020204"/>
                <a:cs typeface="Trebuchet MS" panose="020B0603020202020204"/>
              </a:rPr>
              <a:t> </a:t>
            </a:r>
            <a:r>
              <a:rPr sz="1800" spc="-85" dirty="0">
                <a:latin typeface="Trebuchet MS" panose="020B0603020202020204"/>
                <a:cs typeface="Trebuchet MS" panose="020B0603020202020204"/>
              </a:rPr>
              <a:t>cluster</a:t>
            </a:r>
            <a:r>
              <a:rPr sz="1800" spc="235" dirty="0">
                <a:latin typeface="Trebuchet MS" panose="020B0603020202020204"/>
                <a:cs typeface="Trebuchet MS" panose="020B0603020202020204"/>
              </a:rPr>
              <a:t> </a:t>
            </a:r>
            <a:r>
              <a:rPr sz="1800" spc="-120" dirty="0">
                <a:latin typeface="Trebuchet MS" panose="020B0603020202020204"/>
                <a:cs typeface="Trebuchet MS" panose="020B0603020202020204"/>
              </a:rPr>
              <a:t>include</a:t>
            </a:r>
            <a:r>
              <a:rPr sz="1800" spc="-175" dirty="0">
                <a:latin typeface="Trebuchet MS" panose="020B0603020202020204"/>
                <a:cs typeface="Trebuchet MS" panose="020B0603020202020204"/>
              </a:rPr>
              <a:t> </a:t>
            </a:r>
            <a:r>
              <a:rPr sz="1800" spc="-130" dirty="0">
                <a:latin typeface="Trebuchet MS" panose="020B0603020202020204"/>
                <a:cs typeface="Trebuchet MS" panose="020B0603020202020204"/>
              </a:rPr>
              <a:t>multiple</a:t>
            </a:r>
            <a:r>
              <a:rPr sz="1800" spc="-200" dirty="0">
                <a:latin typeface="Trebuchet MS" panose="020B0603020202020204"/>
                <a:cs typeface="Trebuchet MS" panose="020B0603020202020204"/>
              </a:rPr>
              <a:t> </a:t>
            </a:r>
            <a:r>
              <a:rPr sz="1800" spc="-10" dirty="0">
                <a:latin typeface="Trebuchet MS" panose="020B0603020202020204"/>
                <a:cs typeface="Trebuchet MS" panose="020B0603020202020204"/>
              </a:rPr>
              <a:t>standalone </a:t>
            </a:r>
            <a:r>
              <a:rPr sz="1800" spc="-70" dirty="0">
                <a:latin typeface="Trebuchet MS" panose="020B0603020202020204"/>
                <a:cs typeface="Trebuchet MS" panose="020B0603020202020204"/>
              </a:rPr>
              <a:t>computers</a:t>
            </a:r>
            <a:r>
              <a:rPr sz="1800" spc="35" dirty="0">
                <a:latin typeface="Trebuchet MS" panose="020B0603020202020204"/>
                <a:cs typeface="Trebuchet MS" panose="020B0603020202020204"/>
              </a:rPr>
              <a:t> </a:t>
            </a:r>
            <a:r>
              <a:rPr sz="1800" spc="-160" dirty="0">
                <a:latin typeface="Trebuchet MS" panose="020B0603020202020204"/>
                <a:cs typeface="Trebuchet MS" panose="020B0603020202020204"/>
              </a:rPr>
              <a:t>(PCs,</a:t>
            </a:r>
            <a:r>
              <a:rPr sz="1800" spc="-195" dirty="0">
                <a:latin typeface="Trebuchet MS" panose="020B0603020202020204"/>
                <a:cs typeface="Trebuchet MS" panose="020B0603020202020204"/>
              </a:rPr>
              <a:t> </a:t>
            </a:r>
            <a:r>
              <a:rPr sz="1800" spc="-120" dirty="0">
                <a:latin typeface="Trebuchet MS" panose="020B0603020202020204"/>
                <a:cs typeface="Trebuchet MS" panose="020B0603020202020204"/>
              </a:rPr>
              <a:t>Workstations,</a:t>
            </a:r>
            <a:r>
              <a:rPr sz="1800" spc="-215" dirty="0">
                <a:latin typeface="Trebuchet MS" panose="020B0603020202020204"/>
                <a:cs typeface="Trebuchet MS" panose="020B0603020202020204"/>
              </a:rPr>
              <a:t> </a:t>
            </a:r>
            <a:r>
              <a:rPr sz="1800" spc="-75" dirty="0">
                <a:latin typeface="Trebuchet MS" panose="020B0603020202020204"/>
                <a:cs typeface="Trebuchet MS" panose="020B0603020202020204"/>
              </a:rPr>
              <a:t>or</a:t>
            </a:r>
            <a:r>
              <a:rPr sz="1800" spc="-180" dirty="0">
                <a:latin typeface="Trebuchet MS" panose="020B0603020202020204"/>
                <a:cs typeface="Trebuchet MS" panose="020B0603020202020204"/>
              </a:rPr>
              <a:t> </a:t>
            </a:r>
            <a:r>
              <a:rPr sz="1800" spc="-70" dirty="0">
                <a:latin typeface="Trebuchet MS" panose="020B0603020202020204"/>
                <a:cs typeface="Trebuchet MS" panose="020B0603020202020204"/>
              </a:rPr>
              <a:t>SMPs),</a:t>
            </a:r>
            <a:r>
              <a:rPr sz="1800" spc="-195" dirty="0">
                <a:latin typeface="Trebuchet MS" panose="020B0603020202020204"/>
                <a:cs typeface="Trebuchet MS" panose="020B0603020202020204"/>
              </a:rPr>
              <a:t> </a:t>
            </a:r>
            <a:r>
              <a:rPr sz="1800" spc="-70" dirty="0">
                <a:latin typeface="Trebuchet MS" panose="020B0603020202020204"/>
                <a:cs typeface="Trebuchet MS" panose="020B0603020202020204"/>
              </a:rPr>
              <a:t>operating</a:t>
            </a:r>
            <a:r>
              <a:rPr sz="1800" spc="250" dirty="0">
                <a:latin typeface="Trebuchet MS" panose="020B0603020202020204"/>
                <a:cs typeface="Trebuchet MS" panose="020B0603020202020204"/>
              </a:rPr>
              <a:t> </a:t>
            </a:r>
            <a:r>
              <a:rPr sz="1800" spc="-90" dirty="0">
                <a:latin typeface="Trebuchet MS" panose="020B0603020202020204"/>
                <a:cs typeface="Trebuchet MS" panose="020B0603020202020204"/>
              </a:rPr>
              <a:t>systems, </a:t>
            </a:r>
            <a:r>
              <a:rPr sz="1800" spc="-110" dirty="0">
                <a:latin typeface="Trebuchet MS" panose="020B0603020202020204"/>
                <a:cs typeface="Trebuchet MS" panose="020B0603020202020204"/>
              </a:rPr>
              <a:t>high-</a:t>
            </a:r>
            <a:r>
              <a:rPr sz="1800" spc="-80" dirty="0">
                <a:latin typeface="Trebuchet MS" panose="020B0603020202020204"/>
                <a:cs typeface="Trebuchet MS" panose="020B0603020202020204"/>
              </a:rPr>
              <a:t>performance</a:t>
            </a:r>
            <a:r>
              <a:rPr sz="1800" spc="120" dirty="0">
                <a:latin typeface="Trebuchet MS" panose="020B0603020202020204"/>
                <a:cs typeface="Trebuchet MS" panose="020B0603020202020204"/>
              </a:rPr>
              <a:t> </a:t>
            </a:r>
            <a:r>
              <a:rPr sz="1800" spc="-140" dirty="0">
                <a:latin typeface="Trebuchet MS" panose="020B0603020202020204"/>
                <a:cs typeface="Trebuchet MS" panose="020B0603020202020204"/>
              </a:rPr>
              <a:t>interconnects,</a:t>
            </a:r>
            <a:r>
              <a:rPr sz="1800" spc="-200" dirty="0">
                <a:latin typeface="Trebuchet MS" panose="020B0603020202020204"/>
                <a:cs typeface="Trebuchet MS" panose="020B0603020202020204"/>
              </a:rPr>
              <a:t> </a:t>
            </a:r>
            <a:r>
              <a:rPr sz="1800" spc="-105" dirty="0">
                <a:latin typeface="Trebuchet MS" panose="020B0603020202020204"/>
                <a:cs typeface="Trebuchet MS" panose="020B0603020202020204"/>
              </a:rPr>
              <a:t>middleware,</a:t>
            </a:r>
            <a:r>
              <a:rPr sz="1800" spc="190" dirty="0">
                <a:latin typeface="Trebuchet MS" panose="020B0603020202020204"/>
                <a:cs typeface="Trebuchet MS" panose="020B0603020202020204"/>
              </a:rPr>
              <a:t> </a:t>
            </a:r>
            <a:r>
              <a:rPr sz="1800" spc="-10" dirty="0">
                <a:latin typeface="Trebuchet MS" panose="020B0603020202020204"/>
                <a:cs typeface="Trebuchet MS" panose="020B0603020202020204"/>
              </a:rPr>
              <a:t>parallel </a:t>
            </a:r>
            <a:r>
              <a:rPr sz="1800" spc="-65" dirty="0">
                <a:latin typeface="Trebuchet MS" panose="020B0603020202020204"/>
                <a:cs typeface="Trebuchet MS" panose="020B0603020202020204"/>
              </a:rPr>
              <a:t>programming</a:t>
            </a:r>
            <a:r>
              <a:rPr sz="1800" spc="55" dirty="0">
                <a:latin typeface="Trebuchet MS" panose="020B0603020202020204"/>
                <a:cs typeface="Trebuchet MS" panose="020B0603020202020204"/>
              </a:rPr>
              <a:t> </a:t>
            </a:r>
            <a:r>
              <a:rPr sz="1800" spc="-95" dirty="0">
                <a:latin typeface="Trebuchet MS" panose="020B0603020202020204"/>
                <a:cs typeface="Trebuchet MS" panose="020B0603020202020204"/>
              </a:rPr>
              <a:t>environments,</a:t>
            </a:r>
            <a:r>
              <a:rPr sz="1800" spc="65" dirty="0">
                <a:latin typeface="Trebuchet MS" panose="020B0603020202020204"/>
                <a:cs typeface="Trebuchet MS" panose="020B0603020202020204"/>
              </a:rPr>
              <a:t> </a:t>
            </a:r>
            <a:r>
              <a:rPr sz="1800" dirty="0">
                <a:latin typeface="Trebuchet MS" panose="020B0603020202020204"/>
                <a:cs typeface="Trebuchet MS" panose="020B0603020202020204"/>
              </a:rPr>
              <a:t>and</a:t>
            </a:r>
            <a:r>
              <a:rPr sz="1800" spc="70" dirty="0">
                <a:latin typeface="Trebuchet MS" panose="020B0603020202020204"/>
                <a:cs typeface="Trebuchet MS" panose="020B0603020202020204"/>
              </a:rPr>
              <a:t> </a:t>
            </a:r>
            <a:r>
              <a:rPr sz="1800" spc="-45" dirty="0">
                <a:latin typeface="Trebuchet MS" panose="020B0603020202020204"/>
                <a:cs typeface="Trebuchet MS" panose="020B0603020202020204"/>
              </a:rPr>
              <a:t>applications.</a:t>
            </a:r>
            <a:endParaRPr lang="en-GB" sz="1800" spc="-45" dirty="0">
              <a:latin typeface="Trebuchet MS" panose="020B0603020202020204"/>
              <a:cs typeface="Trebuchet MS" panose="020B0603020202020204"/>
            </a:endParaRPr>
          </a:p>
          <a:p>
            <a:pPr marL="355600" marR="5080" indent="-343535" algn="just">
              <a:spcBef>
                <a:spcPts val="575"/>
              </a:spcBef>
              <a:buFont typeface="Arial" panose="020B0604020202020204"/>
              <a:buChar char="•"/>
              <a:tabLst>
                <a:tab pos="355600" algn="l"/>
                <a:tab pos="2933700" algn="l"/>
              </a:tabLst>
            </a:pPr>
            <a:r>
              <a:rPr lang="en-GB" sz="1800" spc="-114" dirty="0">
                <a:latin typeface="Trebuchet MS" panose="020B0603020202020204"/>
                <a:cs typeface="Trebuchet MS" panose="020B0603020202020204"/>
              </a:rPr>
              <a:t>Clusters</a:t>
            </a:r>
            <a:r>
              <a:rPr lang="en-GB" sz="1800" spc="-130" dirty="0">
                <a:latin typeface="Trebuchet MS" panose="020B0603020202020204"/>
                <a:cs typeface="Trebuchet MS" panose="020B0603020202020204"/>
              </a:rPr>
              <a:t> </a:t>
            </a:r>
            <a:r>
              <a:rPr lang="en-GB" sz="1800" spc="-114" dirty="0">
                <a:latin typeface="Trebuchet MS" panose="020B0603020202020204"/>
                <a:cs typeface="Trebuchet MS" panose="020B0603020202020204"/>
              </a:rPr>
              <a:t>are</a:t>
            </a:r>
            <a:r>
              <a:rPr lang="en-GB" sz="1800" spc="-130"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usually</a:t>
            </a:r>
            <a:r>
              <a:rPr lang="en-GB" sz="1800" spc="-130" dirty="0">
                <a:latin typeface="Trebuchet MS" panose="020B0603020202020204"/>
                <a:cs typeface="Trebuchet MS" panose="020B0603020202020204"/>
              </a:rPr>
              <a:t> </a:t>
            </a:r>
            <a:r>
              <a:rPr lang="en-GB" sz="1800" spc="-105" dirty="0">
                <a:latin typeface="Trebuchet MS" panose="020B0603020202020204"/>
                <a:cs typeface="Trebuchet MS" panose="020B0603020202020204"/>
              </a:rPr>
              <a:t>deployed</a:t>
            </a:r>
            <a:r>
              <a:rPr lang="en-GB" sz="1800" spc="-130"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to</a:t>
            </a:r>
            <a:r>
              <a:rPr lang="en-GB" sz="1800" spc="-120"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improve</a:t>
            </a:r>
            <a:r>
              <a:rPr lang="en-GB" sz="1800" spc="-130" dirty="0">
                <a:latin typeface="Trebuchet MS" panose="020B0603020202020204"/>
                <a:cs typeface="Trebuchet MS" panose="020B0603020202020204"/>
              </a:rPr>
              <a:t> </a:t>
            </a:r>
            <a:r>
              <a:rPr lang="en-GB" sz="1800" spc="-95" dirty="0">
                <a:latin typeface="Trebuchet MS" panose="020B0603020202020204"/>
                <a:cs typeface="Trebuchet MS" panose="020B0603020202020204"/>
              </a:rPr>
              <a:t>speed</a:t>
            </a:r>
            <a:r>
              <a:rPr lang="en-GB" sz="1800" spc="-130" dirty="0">
                <a:latin typeface="Trebuchet MS" panose="020B0603020202020204"/>
                <a:cs typeface="Trebuchet MS" panose="020B0603020202020204"/>
              </a:rPr>
              <a:t> </a:t>
            </a:r>
            <a:r>
              <a:rPr lang="en-GB" sz="1800" spc="-120" dirty="0">
                <a:latin typeface="Trebuchet MS" panose="020B0603020202020204"/>
                <a:cs typeface="Trebuchet MS" panose="020B0603020202020204"/>
              </a:rPr>
              <a:t>and/or</a:t>
            </a:r>
            <a:r>
              <a:rPr lang="en-GB" sz="1800" spc="-145" dirty="0">
                <a:latin typeface="Trebuchet MS" panose="020B0603020202020204"/>
                <a:cs typeface="Trebuchet MS" panose="020B0603020202020204"/>
              </a:rPr>
              <a:t> </a:t>
            </a:r>
            <a:r>
              <a:rPr lang="en-GB" sz="1800" spc="-20" dirty="0">
                <a:latin typeface="Trebuchet MS" panose="020B0603020202020204"/>
                <a:cs typeface="Trebuchet MS" panose="020B0603020202020204"/>
              </a:rPr>
              <a:t>reliability </a:t>
            </a:r>
            <a:r>
              <a:rPr lang="en-GB" sz="1800" spc="-95" dirty="0">
                <a:latin typeface="Trebuchet MS" panose="020B0603020202020204"/>
                <a:cs typeface="Trebuchet MS" panose="020B0603020202020204"/>
              </a:rPr>
              <a:t>over</a:t>
            </a:r>
            <a:r>
              <a:rPr lang="en-GB" sz="1800" spc="-140" dirty="0">
                <a:latin typeface="Trebuchet MS" panose="020B0603020202020204"/>
                <a:cs typeface="Trebuchet MS" panose="020B0603020202020204"/>
              </a:rPr>
              <a:t> </a:t>
            </a:r>
            <a:r>
              <a:rPr lang="en-GB" sz="1800" spc="-125" dirty="0">
                <a:latin typeface="Trebuchet MS" panose="020B0603020202020204"/>
                <a:cs typeface="Trebuchet MS" panose="020B0603020202020204"/>
              </a:rPr>
              <a:t>that</a:t>
            </a:r>
            <a:r>
              <a:rPr lang="en-GB" sz="1800" spc="-114"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provided</a:t>
            </a:r>
            <a:r>
              <a:rPr lang="en-GB" sz="1800" spc="-160"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by</a:t>
            </a:r>
            <a:r>
              <a:rPr lang="en-GB" sz="1800" spc="-125" dirty="0">
                <a:latin typeface="Trebuchet MS" panose="020B0603020202020204"/>
                <a:cs typeface="Trebuchet MS" panose="020B0603020202020204"/>
              </a:rPr>
              <a:t> </a:t>
            </a:r>
            <a:r>
              <a:rPr lang="en-GB" sz="1800" spc="-110" dirty="0">
                <a:latin typeface="Trebuchet MS" panose="020B0603020202020204"/>
                <a:cs typeface="Trebuchet MS" panose="020B0603020202020204"/>
              </a:rPr>
              <a:t>a</a:t>
            </a:r>
            <a:r>
              <a:rPr lang="en-GB" sz="1800" spc="-135"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single</a:t>
            </a:r>
            <a:r>
              <a:rPr lang="en-GB" sz="1800" spc="-135" dirty="0">
                <a:latin typeface="Trebuchet MS" panose="020B0603020202020204"/>
                <a:cs typeface="Trebuchet MS" panose="020B0603020202020204"/>
              </a:rPr>
              <a:t> </a:t>
            </a:r>
            <a:r>
              <a:rPr lang="en-GB" sz="1800" spc="-145" dirty="0">
                <a:latin typeface="Trebuchet MS" panose="020B0603020202020204"/>
                <a:cs typeface="Trebuchet MS" panose="020B0603020202020204"/>
              </a:rPr>
              <a:t>computer,</a:t>
            </a:r>
            <a:r>
              <a:rPr lang="en-GB" sz="1800" spc="-95" dirty="0">
                <a:latin typeface="Trebuchet MS" panose="020B0603020202020204"/>
                <a:cs typeface="Trebuchet MS" panose="020B0603020202020204"/>
              </a:rPr>
              <a:t> </a:t>
            </a:r>
            <a:r>
              <a:rPr lang="en-GB" sz="1800" spc="-114" dirty="0">
                <a:latin typeface="Trebuchet MS" panose="020B0603020202020204"/>
                <a:cs typeface="Trebuchet MS" panose="020B0603020202020204"/>
              </a:rPr>
              <a:t>while</a:t>
            </a:r>
            <a:r>
              <a:rPr lang="en-GB" sz="1800" spc="-145" dirty="0">
                <a:latin typeface="Trebuchet MS" panose="020B0603020202020204"/>
                <a:cs typeface="Trebuchet MS" panose="020B0603020202020204"/>
              </a:rPr>
              <a:t> </a:t>
            </a:r>
            <a:r>
              <a:rPr lang="en-GB" sz="1800" spc="-130" dirty="0">
                <a:latin typeface="Trebuchet MS" panose="020B0603020202020204"/>
                <a:cs typeface="Trebuchet MS" panose="020B0603020202020204"/>
              </a:rPr>
              <a:t>typically</a:t>
            </a:r>
            <a:r>
              <a:rPr lang="en-GB" sz="1800" spc="-120" dirty="0">
                <a:latin typeface="Trebuchet MS" panose="020B0603020202020204"/>
                <a:cs typeface="Trebuchet MS" panose="020B0603020202020204"/>
              </a:rPr>
              <a:t> </a:t>
            </a:r>
            <a:r>
              <a:rPr lang="en-GB" sz="1800" spc="-95" dirty="0">
                <a:latin typeface="Trebuchet MS" panose="020B0603020202020204"/>
                <a:cs typeface="Trebuchet MS" panose="020B0603020202020204"/>
              </a:rPr>
              <a:t>being</a:t>
            </a:r>
            <a:r>
              <a:rPr lang="en-GB" sz="1800" spc="-140" dirty="0">
                <a:latin typeface="Trebuchet MS" panose="020B0603020202020204"/>
                <a:cs typeface="Trebuchet MS" panose="020B0603020202020204"/>
              </a:rPr>
              <a:t> </a:t>
            </a:r>
            <a:r>
              <a:rPr lang="en-GB" sz="1800" spc="-20" dirty="0">
                <a:latin typeface="Trebuchet MS" panose="020B0603020202020204"/>
                <a:cs typeface="Trebuchet MS" panose="020B0603020202020204"/>
              </a:rPr>
              <a:t>much </a:t>
            </a:r>
            <a:r>
              <a:rPr lang="en-GB" sz="1800" spc="-90" dirty="0">
                <a:latin typeface="Trebuchet MS" panose="020B0603020202020204"/>
                <a:cs typeface="Trebuchet MS" panose="020B0603020202020204"/>
              </a:rPr>
              <a:t>more</a:t>
            </a:r>
            <a:r>
              <a:rPr lang="en-GB" sz="1800" spc="-135" dirty="0">
                <a:latin typeface="Trebuchet MS" panose="020B0603020202020204"/>
                <a:cs typeface="Trebuchet MS" panose="020B0603020202020204"/>
              </a:rPr>
              <a:t> </a:t>
            </a:r>
            <a:r>
              <a:rPr lang="en-GB" sz="1800" spc="-105" dirty="0">
                <a:latin typeface="Trebuchet MS" panose="020B0603020202020204"/>
                <a:cs typeface="Trebuchet MS" panose="020B0603020202020204"/>
              </a:rPr>
              <a:t>cost</a:t>
            </a:r>
            <a:r>
              <a:rPr lang="en-GB" sz="1800" spc="-120" dirty="0">
                <a:latin typeface="Trebuchet MS" panose="020B0603020202020204"/>
                <a:cs typeface="Trebuchet MS" panose="020B0603020202020204"/>
              </a:rPr>
              <a:t> </a:t>
            </a:r>
            <a:r>
              <a:rPr lang="en-GB" sz="1800" spc="-150" dirty="0">
                <a:latin typeface="Trebuchet MS" panose="020B0603020202020204"/>
                <a:cs typeface="Trebuchet MS" panose="020B0603020202020204"/>
              </a:rPr>
              <a:t>effective</a:t>
            </a:r>
            <a:r>
              <a:rPr lang="en-GB" sz="1800" spc="-105"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than</a:t>
            </a:r>
            <a:r>
              <a:rPr lang="en-GB" sz="1800" spc="-135" dirty="0">
                <a:latin typeface="Trebuchet MS" panose="020B0603020202020204"/>
                <a:cs typeface="Trebuchet MS" panose="020B0603020202020204"/>
              </a:rPr>
              <a:t> </a:t>
            </a:r>
            <a:r>
              <a:rPr lang="en-GB" sz="1800" spc="-100" dirty="0">
                <a:latin typeface="Trebuchet MS" panose="020B0603020202020204"/>
                <a:cs typeface="Trebuchet MS" panose="020B0603020202020204"/>
              </a:rPr>
              <a:t>single</a:t>
            </a:r>
            <a:r>
              <a:rPr lang="en-GB" sz="1800" spc="-135" dirty="0">
                <a:latin typeface="Trebuchet MS" panose="020B0603020202020204"/>
                <a:cs typeface="Trebuchet MS" panose="020B0603020202020204"/>
              </a:rPr>
              <a:t> </a:t>
            </a:r>
            <a:r>
              <a:rPr lang="en-GB" sz="1800" spc="-110" dirty="0">
                <a:latin typeface="Trebuchet MS" panose="020B0603020202020204"/>
                <a:cs typeface="Trebuchet MS" panose="020B0603020202020204"/>
              </a:rPr>
              <a:t>computer </a:t>
            </a:r>
            <a:r>
              <a:rPr lang="en-GB" sz="1800" spc="-100" dirty="0">
                <a:latin typeface="Trebuchet MS" panose="020B0603020202020204"/>
                <a:cs typeface="Trebuchet MS" panose="020B0603020202020204"/>
              </a:rPr>
              <a:t>the</a:t>
            </a:r>
            <a:r>
              <a:rPr lang="en-GB" sz="1800" spc="-120" dirty="0">
                <a:latin typeface="Trebuchet MS" panose="020B0603020202020204"/>
                <a:cs typeface="Trebuchet MS" panose="020B0603020202020204"/>
              </a:rPr>
              <a:t> </a:t>
            </a:r>
            <a:r>
              <a:rPr lang="en-GB" sz="1800" spc="-90" dirty="0">
                <a:latin typeface="Trebuchet MS" panose="020B0603020202020204"/>
                <a:cs typeface="Trebuchet MS" panose="020B0603020202020204"/>
              </a:rPr>
              <a:t>of</a:t>
            </a:r>
            <a:r>
              <a:rPr lang="en-GB" sz="1800" spc="-135" dirty="0">
                <a:latin typeface="Trebuchet MS" panose="020B0603020202020204"/>
                <a:cs typeface="Trebuchet MS" panose="020B0603020202020204"/>
              </a:rPr>
              <a:t> </a:t>
            </a:r>
            <a:r>
              <a:rPr lang="en-GB" sz="1800" spc="-114" dirty="0">
                <a:latin typeface="Trebuchet MS" panose="020B0603020202020204"/>
                <a:cs typeface="Trebuchet MS" panose="020B0603020202020204"/>
              </a:rPr>
              <a:t>comparable</a:t>
            </a:r>
            <a:r>
              <a:rPr lang="en-GB" sz="1800" spc="-125" dirty="0">
                <a:latin typeface="Trebuchet MS" panose="020B0603020202020204"/>
                <a:cs typeface="Trebuchet MS" panose="020B0603020202020204"/>
              </a:rPr>
              <a:t> </a:t>
            </a:r>
            <a:r>
              <a:rPr lang="en-GB" sz="1800" spc="-10" dirty="0">
                <a:latin typeface="Trebuchet MS" panose="020B0603020202020204"/>
                <a:cs typeface="Trebuchet MS" panose="020B0603020202020204"/>
              </a:rPr>
              <a:t>speed </a:t>
            </a:r>
            <a:r>
              <a:rPr lang="en-GB" sz="1800" spc="-60" dirty="0">
                <a:latin typeface="Trebuchet MS" panose="020B0603020202020204"/>
                <a:cs typeface="Trebuchet MS" panose="020B0603020202020204"/>
              </a:rPr>
              <a:t>or</a:t>
            </a:r>
            <a:r>
              <a:rPr lang="en-GB" sz="1800" spc="-160" dirty="0">
                <a:latin typeface="Trebuchet MS" panose="020B0603020202020204"/>
                <a:cs typeface="Trebuchet MS" panose="020B0603020202020204"/>
              </a:rPr>
              <a:t> </a:t>
            </a:r>
            <a:r>
              <a:rPr lang="en-GB" sz="1800" spc="-35" dirty="0">
                <a:latin typeface="Trebuchet MS" panose="020B0603020202020204"/>
                <a:cs typeface="Trebuchet MS" panose="020B0603020202020204"/>
              </a:rPr>
              <a:t>reliability</a:t>
            </a:r>
            <a:endParaRPr lang="en-GB" sz="1800" spc="-35" dirty="0">
              <a:latin typeface="Trebuchet MS" panose="020B0603020202020204"/>
              <a:cs typeface="Trebuchet MS" panose="020B0603020202020204"/>
            </a:endParaRPr>
          </a:p>
        </p:txBody>
      </p:sp>
      <p:sp>
        <p:nvSpPr>
          <p:cNvPr id="7" name="object 3"/>
          <p:cNvSpPr txBox="1"/>
          <p:nvPr/>
        </p:nvSpPr>
        <p:spPr>
          <a:xfrm>
            <a:off x="1219200" y="3785523"/>
            <a:ext cx="4191000" cy="1243289"/>
          </a:xfrm>
          <a:prstGeom prst="rect">
            <a:avLst/>
          </a:prstGeom>
        </p:spPr>
        <p:txBody>
          <a:bodyPr vert="horz" wrap="square" lIns="0" tIns="98425" rIns="0" bIns="0" rtlCol="0">
            <a:spAutoFit/>
          </a:bodyPr>
          <a:lstStyle/>
          <a:p>
            <a:pPr marL="12700">
              <a:lnSpc>
                <a:spcPct val="100000"/>
              </a:lnSpc>
              <a:spcBef>
                <a:spcPts val="775"/>
              </a:spcBef>
              <a:tabLst>
                <a:tab pos="469900" algn="l"/>
              </a:tabLst>
            </a:pPr>
            <a:r>
              <a:rPr lang="en-GB" sz="1400" spc="-110" dirty="0">
                <a:latin typeface="Trebuchet MS" panose="020B0603020202020204"/>
                <a:cs typeface="Trebuchet MS" panose="020B0603020202020204"/>
              </a:rPr>
              <a:t>Types:</a:t>
            </a:r>
            <a:endParaRPr lang="en-GB" sz="1400" spc="-110" dirty="0">
              <a:latin typeface="Trebuchet MS" panose="020B0603020202020204"/>
              <a:cs typeface="Trebuchet MS" panose="020B0603020202020204"/>
            </a:endParaRPr>
          </a:p>
          <a:p>
            <a:pPr marL="469900" indent="-457200">
              <a:lnSpc>
                <a:spcPct val="100000"/>
              </a:lnSpc>
              <a:spcBef>
                <a:spcPts val="775"/>
              </a:spcBef>
              <a:buFont typeface="Arial" panose="020B0604020202020204"/>
              <a:buChar char="•"/>
              <a:tabLst>
                <a:tab pos="469900" algn="l"/>
              </a:tabLst>
            </a:pPr>
            <a:r>
              <a:rPr sz="1400" spc="-110" dirty="0">
                <a:latin typeface="Trebuchet MS" panose="020B0603020202020204"/>
                <a:cs typeface="Trebuchet MS" panose="020B0603020202020204"/>
              </a:rPr>
              <a:t>High</a:t>
            </a:r>
            <a:r>
              <a:rPr sz="1400" spc="-165" dirty="0">
                <a:latin typeface="Trebuchet MS" panose="020B0603020202020204"/>
                <a:cs typeface="Trebuchet MS" panose="020B0603020202020204"/>
              </a:rPr>
              <a:t> </a:t>
            </a:r>
            <a:r>
              <a:rPr sz="1400" spc="-160" dirty="0">
                <a:latin typeface="Trebuchet MS" panose="020B0603020202020204"/>
                <a:cs typeface="Trebuchet MS" panose="020B0603020202020204"/>
              </a:rPr>
              <a:t>Availability</a:t>
            </a:r>
            <a:r>
              <a:rPr sz="1400" spc="-165" dirty="0">
                <a:latin typeface="Trebuchet MS" panose="020B0603020202020204"/>
                <a:cs typeface="Trebuchet MS" panose="020B0603020202020204"/>
              </a:rPr>
              <a:t> </a:t>
            </a:r>
            <a:r>
              <a:rPr sz="1400" spc="-85" dirty="0">
                <a:latin typeface="Trebuchet MS" panose="020B0603020202020204"/>
                <a:cs typeface="Trebuchet MS" panose="020B0603020202020204"/>
              </a:rPr>
              <a:t>or</a:t>
            </a:r>
            <a:r>
              <a:rPr sz="1400" spc="-180" dirty="0">
                <a:latin typeface="Trebuchet MS" panose="020B0603020202020204"/>
                <a:cs typeface="Trebuchet MS" panose="020B0603020202020204"/>
              </a:rPr>
              <a:t> </a:t>
            </a:r>
            <a:r>
              <a:rPr sz="1400" spc="-160" dirty="0">
                <a:latin typeface="Trebuchet MS" panose="020B0603020202020204"/>
                <a:cs typeface="Trebuchet MS" panose="020B0603020202020204"/>
              </a:rPr>
              <a:t>Failover</a:t>
            </a:r>
            <a:r>
              <a:rPr sz="1400" spc="-175" dirty="0">
                <a:latin typeface="Trebuchet MS" panose="020B0603020202020204"/>
                <a:cs typeface="Trebuchet MS" panose="020B0603020202020204"/>
              </a:rPr>
              <a:t> </a:t>
            </a:r>
            <a:r>
              <a:rPr sz="1400" spc="-10" dirty="0">
                <a:latin typeface="Trebuchet MS" panose="020B0603020202020204"/>
                <a:cs typeface="Trebuchet MS" panose="020B0603020202020204"/>
              </a:rPr>
              <a:t>Clusters</a:t>
            </a:r>
            <a:endParaRPr sz="1400" dirty="0">
              <a:latin typeface="Trebuchet MS" panose="020B0603020202020204"/>
              <a:cs typeface="Trebuchet MS" panose="020B0603020202020204"/>
            </a:endParaRPr>
          </a:p>
          <a:p>
            <a:pPr marL="469900" indent="-457200">
              <a:lnSpc>
                <a:spcPct val="100000"/>
              </a:lnSpc>
              <a:spcBef>
                <a:spcPts val="670"/>
              </a:spcBef>
              <a:buFont typeface="Arial" panose="020B0604020202020204"/>
              <a:buChar char="•"/>
              <a:tabLst>
                <a:tab pos="469900" algn="l"/>
              </a:tabLst>
            </a:pPr>
            <a:r>
              <a:rPr sz="1400" spc="-140" dirty="0">
                <a:latin typeface="Trebuchet MS" panose="020B0603020202020204"/>
                <a:cs typeface="Trebuchet MS" panose="020B0603020202020204"/>
              </a:rPr>
              <a:t>Load</a:t>
            </a:r>
            <a:r>
              <a:rPr sz="1400" spc="-170" dirty="0">
                <a:latin typeface="Trebuchet MS" panose="020B0603020202020204"/>
                <a:cs typeface="Trebuchet MS" panose="020B0603020202020204"/>
              </a:rPr>
              <a:t> </a:t>
            </a:r>
            <a:r>
              <a:rPr sz="1400" spc="-140" dirty="0">
                <a:latin typeface="Trebuchet MS" panose="020B0603020202020204"/>
                <a:cs typeface="Trebuchet MS" panose="020B0603020202020204"/>
              </a:rPr>
              <a:t>Balancing</a:t>
            </a:r>
            <a:r>
              <a:rPr sz="1400" spc="-155" dirty="0">
                <a:latin typeface="Trebuchet MS" panose="020B0603020202020204"/>
                <a:cs typeface="Trebuchet MS" panose="020B0603020202020204"/>
              </a:rPr>
              <a:t> </a:t>
            </a:r>
            <a:r>
              <a:rPr sz="1400" spc="-10" dirty="0">
                <a:latin typeface="Trebuchet MS" panose="020B0603020202020204"/>
                <a:cs typeface="Trebuchet MS" panose="020B0603020202020204"/>
              </a:rPr>
              <a:t>Cluster</a:t>
            </a:r>
            <a:endParaRPr sz="1400" dirty="0">
              <a:latin typeface="Trebuchet MS" panose="020B0603020202020204"/>
              <a:cs typeface="Trebuchet MS" panose="020B0603020202020204"/>
            </a:endParaRPr>
          </a:p>
          <a:p>
            <a:pPr marL="469900" indent="-457200">
              <a:lnSpc>
                <a:spcPct val="100000"/>
              </a:lnSpc>
              <a:spcBef>
                <a:spcPts val="675"/>
              </a:spcBef>
              <a:buFont typeface="Arial" panose="020B0604020202020204"/>
              <a:buChar char="•"/>
              <a:tabLst>
                <a:tab pos="469900" algn="l"/>
              </a:tabLst>
            </a:pPr>
            <a:r>
              <a:rPr sz="1400" spc="-165" dirty="0">
                <a:latin typeface="Trebuchet MS" panose="020B0603020202020204"/>
                <a:cs typeface="Trebuchet MS" panose="020B0603020202020204"/>
              </a:rPr>
              <a:t>Parallel/Distributed</a:t>
            </a:r>
            <a:r>
              <a:rPr sz="1400" spc="-65" dirty="0">
                <a:latin typeface="Trebuchet MS" panose="020B0603020202020204"/>
                <a:cs typeface="Trebuchet MS" panose="020B0603020202020204"/>
              </a:rPr>
              <a:t> </a:t>
            </a:r>
            <a:r>
              <a:rPr sz="1400" spc="-120" dirty="0">
                <a:latin typeface="Trebuchet MS" panose="020B0603020202020204"/>
                <a:cs typeface="Trebuchet MS" panose="020B0603020202020204"/>
              </a:rPr>
              <a:t>Processing</a:t>
            </a:r>
            <a:r>
              <a:rPr sz="1400" spc="-80" dirty="0">
                <a:latin typeface="Trebuchet MS" panose="020B0603020202020204"/>
                <a:cs typeface="Trebuchet MS" panose="020B0603020202020204"/>
              </a:rPr>
              <a:t> </a:t>
            </a:r>
            <a:r>
              <a:rPr sz="1400" spc="-95" dirty="0">
                <a:latin typeface="Trebuchet MS" panose="020B0603020202020204"/>
                <a:cs typeface="Trebuchet MS" panose="020B0603020202020204"/>
              </a:rPr>
              <a:t>Clusters</a:t>
            </a:r>
            <a:endParaRPr sz="1400" dirty="0">
              <a:latin typeface="Trebuchet MS" panose="020B0603020202020204"/>
              <a:cs typeface="Trebuchet MS" panose="020B0603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807845">
              <a:lnSpc>
                <a:spcPct val="100000"/>
              </a:lnSpc>
              <a:spcBef>
                <a:spcPts val="95"/>
              </a:spcBef>
            </a:pPr>
            <a:r>
              <a:rPr sz="4000" b="0" spc="-250" dirty="0">
                <a:solidFill>
                  <a:srgbClr val="938953"/>
                </a:solidFill>
                <a:latin typeface="Trebuchet MS" panose="020B0603020202020204"/>
                <a:cs typeface="Trebuchet MS" panose="020B0603020202020204"/>
              </a:rPr>
              <a:t>“Utility”</a:t>
            </a:r>
            <a:r>
              <a:rPr sz="4000" b="0" spc="-240" dirty="0">
                <a:solidFill>
                  <a:srgbClr val="938953"/>
                </a:solidFill>
                <a:latin typeface="Trebuchet MS" panose="020B0603020202020204"/>
                <a:cs typeface="Trebuchet MS" panose="020B0603020202020204"/>
              </a:rPr>
              <a:t> </a:t>
            </a:r>
            <a:r>
              <a:rPr sz="4000" b="0" spc="-170" dirty="0">
                <a:solidFill>
                  <a:srgbClr val="938953"/>
                </a:solidFill>
                <a:latin typeface="Trebuchet MS" panose="020B0603020202020204"/>
                <a:cs typeface="Trebuchet MS" panose="020B0603020202020204"/>
              </a:rPr>
              <a:t>Computing</a:t>
            </a:r>
            <a:r>
              <a:rPr sz="4000" b="0" spc="-235" dirty="0">
                <a:solidFill>
                  <a:srgbClr val="938953"/>
                </a:solidFill>
                <a:latin typeface="Trebuchet MS" panose="020B0603020202020204"/>
                <a:cs typeface="Trebuchet MS" panose="020B0603020202020204"/>
              </a:rPr>
              <a:t> </a:t>
            </a:r>
            <a:r>
              <a:rPr sz="4000" b="0" spc="315" dirty="0">
                <a:solidFill>
                  <a:srgbClr val="938953"/>
                </a:solidFill>
                <a:latin typeface="Trebuchet MS" panose="020B0603020202020204"/>
                <a:cs typeface="Trebuchet MS" panose="020B0603020202020204"/>
              </a:rPr>
              <a:t>?</a:t>
            </a:r>
            <a:endParaRPr sz="4000">
              <a:latin typeface="Trebuchet MS" panose="020B0603020202020204"/>
              <a:cs typeface="Trebuchet MS" panose="020B0603020202020204"/>
            </a:endParaRPr>
          </a:p>
        </p:txBody>
      </p:sp>
      <p:sp>
        <p:nvSpPr>
          <p:cNvPr id="3" name="object 3"/>
          <p:cNvSpPr txBox="1"/>
          <p:nvPr/>
        </p:nvSpPr>
        <p:spPr>
          <a:xfrm>
            <a:off x="612140" y="1079753"/>
            <a:ext cx="7997825" cy="3161665"/>
          </a:xfrm>
          <a:prstGeom prst="rect">
            <a:avLst/>
          </a:prstGeom>
        </p:spPr>
        <p:txBody>
          <a:bodyPr vert="horz" wrap="square" lIns="0" tIns="13335" rIns="0" bIns="0" rtlCol="0">
            <a:spAutoFit/>
          </a:bodyPr>
          <a:lstStyle/>
          <a:p>
            <a:pPr marL="355600" indent="-342900">
              <a:lnSpc>
                <a:spcPct val="100000"/>
              </a:lnSpc>
              <a:spcBef>
                <a:spcPts val="105"/>
              </a:spcBef>
              <a:buFont typeface="Arial" panose="020B0604020202020204"/>
              <a:buChar char="•"/>
              <a:tabLst>
                <a:tab pos="355600" algn="l"/>
              </a:tabLst>
            </a:pPr>
            <a:r>
              <a:rPr sz="1700" spc="-95" dirty="0">
                <a:latin typeface="Trebuchet MS" panose="020B0603020202020204"/>
                <a:cs typeface="Trebuchet MS" panose="020B0603020202020204"/>
              </a:rPr>
              <a:t>Utility</a:t>
            </a:r>
            <a:r>
              <a:rPr sz="1700" spc="-114" dirty="0">
                <a:latin typeface="Trebuchet MS" panose="020B0603020202020204"/>
                <a:cs typeface="Trebuchet MS" panose="020B0603020202020204"/>
              </a:rPr>
              <a:t> </a:t>
            </a:r>
            <a:r>
              <a:rPr sz="1700" spc="-70" dirty="0">
                <a:latin typeface="Trebuchet MS" panose="020B0603020202020204"/>
                <a:cs typeface="Trebuchet MS" panose="020B0603020202020204"/>
              </a:rPr>
              <a:t>Computing</a:t>
            </a:r>
            <a:r>
              <a:rPr sz="1700" spc="-110" dirty="0">
                <a:latin typeface="Trebuchet MS" panose="020B0603020202020204"/>
                <a:cs typeface="Trebuchet MS" panose="020B0603020202020204"/>
              </a:rPr>
              <a:t> </a:t>
            </a:r>
            <a:r>
              <a:rPr sz="1700" spc="-65" dirty="0">
                <a:latin typeface="Trebuchet MS" panose="020B0603020202020204"/>
                <a:cs typeface="Trebuchet MS" panose="020B0603020202020204"/>
              </a:rPr>
              <a:t>is</a:t>
            </a:r>
            <a:r>
              <a:rPr sz="1700" spc="-90" dirty="0">
                <a:latin typeface="Trebuchet MS" panose="020B0603020202020204"/>
                <a:cs typeface="Trebuchet MS" panose="020B0603020202020204"/>
              </a:rPr>
              <a:t> </a:t>
            </a:r>
            <a:r>
              <a:rPr sz="1700" spc="-85" dirty="0">
                <a:latin typeface="Trebuchet MS" panose="020B0603020202020204"/>
                <a:cs typeface="Trebuchet MS" panose="020B0603020202020204"/>
              </a:rPr>
              <a:t>purely</a:t>
            </a:r>
            <a:r>
              <a:rPr sz="1700" spc="-105" dirty="0">
                <a:latin typeface="Trebuchet MS" panose="020B0603020202020204"/>
                <a:cs typeface="Trebuchet MS" panose="020B0603020202020204"/>
              </a:rPr>
              <a:t> </a:t>
            </a:r>
            <a:r>
              <a:rPr sz="1700" spc="-85" dirty="0">
                <a:latin typeface="Trebuchet MS" panose="020B0603020202020204"/>
                <a:cs typeface="Trebuchet MS" panose="020B0603020202020204"/>
              </a:rPr>
              <a:t>a</a:t>
            </a:r>
            <a:r>
              <a:rPr sz="1700" spc="-80" dirty="0">
                <a:latin typeface="Trebuchet MS" panose="020B0603020202020204"/>
                <a:cs typeface="Trebuchet MS" panose="020B0603020202020204"/>
              </a:rPr>
              <a:t> </a:t>
            </a:r>
            <a:r>
              <a:rPr sz="1700" spc="-90" dirty="0">
                <a:latin typeface="Trebuchet MS" panose="020B0603020202020204"/>
                <a:cs typeface="Trebuchet MS" panose="020B0603020202020204"/>
              </a:rPr>
              <a:t>concept</a:t>
            </a:r>
            <a:r>
              <a:rPr sz="1700" spc="-95" dirty="0">
                <a:latin typeface="Trebuchet MS" panose="020B0603020202020204"/>
                <a:cs typeface="Trebuchet MS" panose="020B0603020202020204"/>
              </a:rPr>
              <a:t> </a:t>
            </a:r>
            <a:r>
              <a:rPr sz="1700" spc="-75" dirty="0">
                <a:latin typeface="Trebuchet MS" panose="020B0603020202020204"/>
                <a:cs typeface="Trebuchet MS" panose="020B0603020202020204"/>
              </a:rPr>
              <a:t>which</a:t>
            </a:r>
            <a:r>
              <a:rPr sz="1700" spc="-80" dirty="0">
                <a:latin typeface="Trebuchet MS" panose="020B0603020202020204"/>
                <a:cs typeface="Trebuchet MS" panose="020B0603020202020204"/>
              </a:rPr>
              <a:t> cloud</a:t>
            </a:r>
            <a:r>
              <a:rPr sz="1700" spc="-90" dirty="0">
                <a:latin typeface="Trebuchet MS" panose="020B0603020202020204"/>
                <a:cs typeface="Trebuchet MS" panose="020B0603020202020204"/>
              </a:rPr>
              <a:t> </a:t>
            </a:r>
            <a:r>
              <a:rPr sz="1700" spc="-75" dirty="0">
                <a:latin typeface="Trebuchet MS" panose="020B0603020202020204"/>
                <a:cs typeface="Trebuchet MS" panose="020B0603020202020204"/>
              </a:rPr>
              <a:t>computing</a:t>
            </a:r>
            <a:r>
              <a:rPr sz="1700" spc="-120" dirty="0">
                <a:latin typeface="Trebuchet MS" panose="020B0603020202020204"/>
                <a:cs typeface="Trebuchet MS" panose="020B0603020202020204"/>
              </a:rPr>
              <a:t> </a:t>
            </a:r>
            <a:r>
              <a:rPr sz="1700" spc="-105" dirty="0">
                <a:latin typeface="Trebuchet MS" panose="020B0603020202020204"/>
                <a:cs typeface="Trebuchet MS" panose="020B0603020202020204"/>
              </a:rPr>
              <a:t>practically</a:t>
            </a:r>
            <a:r>
              <a:rPr sz="1700" spc="-114" dirty="0">
                <a:latin typeface="Trebuchet MS" panose="020B0603020202020204"/>
                <a:cs typeface="Trebuchet MS" panose="020B0603020202020204"/>
              </a:rPr>
              <a:t> </a:t>
            </a:r>
            <a:r>
              <a:rPr sz="1700" spc="-10" dirty="0">
                <a:latin typeface="Trebuchet MS" panose="020B0603020202020204"/>
                <a:cs typeface="Trebuchet MS" panose="020B0603020202020204"/>
              </a:rPr>
              <a:t>implements.</a:t>
            </a:r>
            <a:endParaRPr sz="1700">
              <a:latin typeface="Trebuchet MS" panose="020B0603020202020204"/>
              <a:cs typeface="Trebuchet MS" panose="020B0603020202020204"/>
            </a:endParaRPr>
          </a:p>
          <a:p>
            <a:pPr>
              <a:lnSpc>
                <a:spcPct val="100000"/>
              </a:lnSpc>
              <a:spcBef>
                <a:spcPts val="700"/>
              </a:spcBef>
              <a:buFont typeface="Arial" panose="020B0604020202020204"/>
              <a:buChar char="•"/>
            </a:pPr>
            <a:endParaRPr sz="1700">
              <a:latin typeface="Trebuchet MS" panose="020B0603020202020204"/>
              <a:cs typeface="Trebuchet MS" panose="020B0603020202020204"/>
            </a:endParaRPr>
          </a:p>
          <a:p>
            <a:pPr marL="355600" marR="5715" indent="-343535" algn="just">
              <a:lnSpc>
                <a:spcPts val="1840"/>
              </a:lnSpc>
              <a:buFont typeface="Arial" panose="020B0604020202020204"/>
              <a:buChar char="•"/>
              <a:tabLst>
                <a:tab pos="355600" algn="l"/>
              </a:tabLst>
            </a:pPr>
            <a:r>
              <a:rPr sz="1700" spc="-70" dirty="0">
                <a:latin typeface="Trebuchet MS" panose="020B0603020202020204"/>
                <a:cs typeface="Trebuchet MS" panose="020B0603020202020204"/>
              </a:rPr>
              <a:t>Utility</a:t>
            </a:r>
            <a:r>
              <a:rPr sz="1700" spc="-30" dirty="0">
                <a:latin typeface="Trebuchet MS" panose="020B0603020202020204"/>
                <a:cs typeface="Trebuchet MS" panose="020B0603020202020204"/>
              </a:rPr>
              <a:t> </a:t>
            </a:r>
            <a:r>
              <a:rPr sz="1700" spc="-50" dirty="0">
                <a:latin typeface="Trebuchet MS" panose="020B0603020202020204"/>
                <a:cs typeface="Trebuchet MS" panose="020B0603020202020204"/>
              </a:rPr>
              <a:t>computing</a:t>
            </a:r>
            <a:r>
              <a:rPr sz="1700" spc="-25" dirty="0">
                <a:latin typeface="Trebuchet MS" panose="020B0603020202020204"/>
                <a:cs typeface="Trebuchet MS" panose="020B0603020202020204"/>
              </a:rPr>
              <a:t> </a:t>
            </a:r>
            <a:r>
              <a:rPr sz="1700" dirty="0">
                <a:latin typeface="Trebuchet MS" panose="020B0603020202020204"/>
                <a:cs typeface="Trebuchet MS" panose="020B0603020202020204"/>
              </a:rPr>
              <a:t>is</a:t>
            </a:r>
            <a:r>
              <a:rPr sz="1700" spc="-20" dirty="0">
                <a:latin typeface="Trebuchet MS" panose="020B0603020202020204"/>
                <a:cs typeface="Trebuchet MS" panose="020B0603020202020204"/>
              </a:rPr>
              <a:t> </a:t>
            </a:r>
            <a:r>
              <a:rPr sz="1700" dirty="0">
                <a:latin typeface="Trebuchet MS" panose="020B0603020202020204"/>
                <a:cs typeface="Trebuchet MS" panose="020B0603020202020204"/>
              </a:rPr>
              <a:t>a</a:t>
            </a:r>
            <a:r>
              <a:rPr sz="1700" spc="-25" dirty="0">
                <a:latin typeface="Trebuchet MS" panose="020B0603020202020204"/>
                <a:cs typeface="Trebuchet MS" panose="020B0603020202020204"/>
              </a:rPr>
              <a:t> </a:t>
            </a:r>
            <a:r>
              <a:rPr sz="1700" spc="-60" dirty="0">
                <a:latin typeface="Trebuchet MS" panose="020B0603020202020204"/>
                <a:cs typeface="Trebuchet MS" panose="020B0603020202020204"/>
              </a:rPr>
              <a:t>service</a:t>
            </a:r>
            <a:r>
              <a:rPr sz="1700" spc="-20" dirty="0">
                <a:latin typeface="Trebuchet MS" panose="020B0603020202020204"/>
                <a:cs typeface="Trebuchet MS" panose="020B0603020202020204"/>
              </a:rPr>
              <a:t> </a:t>
            </a:r>
            <a:r>
              <a:rPr sz="1700" spc="-50" dirty="0">
                <a:latin typeface="Trebuchet MS" panose="020B0603020202020204"/>
                <a:cs typeface="Trebuchet MS" panose="020B0603020202020204"/>
              </a:rPr>
              <a:t>provisioning</a:t>
            </a:r>
            <a:r>
              <a:rPr sz="1700" spc="-20" dirty="0">
                <a:latin typeface="Trebuchet MS" panose="020B0603020202020204"/>
                <a:cs typeface="Trebuchet MS" panose="020B0603020202020204"/>
              </a:rPr>
              <a:t> </a:t>
            </a:r>
            <a:r>
              <a:rPr sz="1700" spc="-25" dirty="0">
                <a:latin typeface="Trebuchet MS" panose="020B0603020202020204"/>
                <a:cs typeface="Trebuchet MS" panose="020B0603020202020204"/>
              </a:rPr>
              <a:t>model</a:t>
            </a:r>
            <a:r>
              <a:rPr sz="1700" spc="-20" dirty="0">
                <a:latin typeface="Trebuchet MS" panose="020B0603020202020204"/>
                <a:cs typeface="Trebuchet MS" panose="020B0603020202020204"/>
              </a:rPr>
              <a:t> </a:t>
            </a:r>
            <a:r>
              <a:rPr sz="1700" dirty="0">
                <a:latin typeface="Trebuchet MS" panose="020B0603020202020204"/>
                <a:cs typeface="Trebuchet MS" panose="020B0603020202020204"/>
              </a:rPr>
              <a:t>in</a:t>
            </a:r>
            <a:r>
              <a:rPr sz="1700" spc="-20" dirty="0">
                <a:latin typeface="Trebuchet MS" panose="020B0603020202020204"/>
                <a:cs typeface="Trebuchet MS" panose="020B0603020202020204"/>
              </a:rPr>
              <a:t> </a:t>
            </a:r>
            <a:r>
              <a:rPr sz="1700" spc="-40" dirty="0">
                <a:latin typeface="Trebuchet MS" panose="020B0603020202020204"/>
                <a:cs typeface="Trebuchet MS" panose="020B0603020202020204"/>
              </a:rPr>
              <a:t>which</a:t>
            </a:r>
            <a:r>
              <a:rPr sz="1700" spc="-15" dirty="0">
                <a:latin typeface="Trebuchet MS" panose="020B0603020202020204"/>
                <a:cs typeface="Trebuchet MS" panose="020B0603020202020204"/>
              </a:rPr>
              <a:t> </a:t>
            </a:r>
            <a:r>
              <a:rPr sz="1700" dirty="0">
                <a:latin typeface="Trebuchet MS" panose="020B0603020202020204"/>
                <a:cs typeface="Trebuchet MS" panose="020B0603020202020204"/>
              </a:rPr>
              <a:t>a</a:t>
            </a:r>
            <a:r>
              <a:rPr sz="1700" spc="-30" dirty="0">
                <a:latin typeface="Trebuchet MS" panose="020B0603020202020204"/>
                <a:cs typeface="Trebuchet MS" panose="020B0603020202020204"/>
              </a:rPr>
              <a:t> </a:t>
            </a:r>
            <a:r>
              <a:rPr sz="1700" spc="-55" dirty="0">
                <a:latin typeface="Trebuchet MS" panose="020B0603020202020204"/>
                <a:cs typeface="Trebuchet MS" panose="020B0603020202020204"/>
              </a:rPr>
              <a:t>service</a:t>
            </a:r>
            <a:r>
              <a:rPr sz="1700" spc="-15" dirty="0">
                <a:latin typeface="Trebuchet MS" panose="020B0603020202020204"/>
                <a:cs typeface="Trebuchet MS" panose="020B0603020202020204"/>
              </a:rPr>
              <a:t> </a:t>
            </a:r>
            <a:r>
              <a:rPr sz="1700" spc="-60" dirty="0">
                <a:latin typeface="Trebuchet MS" panose="020B0603020202020204"/>
                <a:cs typeface="Trebuchet MS" panose="020B0603020202020204"/>
              </a:rPr>
              <a:t>provider</a:t>
            </a:r>
            <a:r>
              <a:rPr sz="1700" spc="-20" dirty="0">
                <a:latin typeface="Trebuchet MS" panose="020B0603020202020204"/>
                <a:cs typeface="Trebuchet MS" panose="020B0603020202020204"/>
              </a:rPr>
              <a:t> </a:t>
            </a:r>
            <a:r>
              <a:rPr sz="1700" spc="-10" dirty="0">
                <a:latin typeface="Trebuchet MS" panose="020B0603020202020204"/>
                <a:cs typeface="Trebuchet MS" panose="020B0603020202020204"/>
              </a:rPr>
              <a:t>makes </a:t>
            </a:r>
            <a:r>
              <a:rPr sz="1700" spc="-35" dirty="0">
                <a:latin typeface="Trebuchet MS" panose="020B0603020202020204"/>
                <a:cs typeface="Trebuchet MS" panose="020B0603020202020204"/>
              </a:rPr>
              <a:t>computing</a:t>
            </a:r>
            <a:r>
              <a:rPr sz="1700" spc="-20" dirty="0">
                <a:latin typeface="Trebuchet MS" panose="020B0603020202020204"/>
                <a:cs typeface="Trebuchet MS" panose="020B0603020202020204"/>
              </a:rPr>
              <a:t> </a:t>
            </a:r>
            <a:r>
              <a:rPr sz="1700" spc="-35" dirty="0">
                <a:latin typeface="Trebuchet MS" panose="020B0603020202020204"/>
                <a:cs typeface="Trebuchet MS" panose="020B0603020202020204"/>
              </a:rPr>
              <a:t>resources</a:t>
            </a:r>
            <a:r>
              <a:rPr sz="1700" spc="-10" dirty="0">
                <a:latin typeface="Trebuchet MS" panose="020B0603020202020204"/>
                <a:cs typeface="Trebuchet MS" panose="020B0603020202020204"/>
              </a:rPr>
              <a:t> </a:t>
            </a:r>
            <a:r>
              <a:rPr sz="1700" dirty="0">
                <a:latin typeface="Trebuchet MS" panose="020B0603020202020204"/>
                <a:cs typeface="Trebuchet MS" panose="020B0603020202020204"/>
              </a:rPr>
              <a:t>and</a:t>
            </a:r>
            <a:r>
              <a:rPr sz="1700" spc="-20" dirty="0">
                <a:latin typeface="Trebuchet MS" panose="020B0603020202020204"/>
                <a:cs typeface="Trebuchet MS" panose="020B0603020202020204"/>
              </a:rPr>
              <a:t> </a:t>
            </a:r>
            <a:r>
              <a:rPr sz="1700" spc="-65" dirty="0">
                <a:latin typeface="Trebuchet MS" panose="020B0603020202020204"/>
                <a:cs typeface="Trebuchet MS" panose="020B0603020202020204"/>
              </a:rPr>
              <a:t>infrastructure</a:t>
            </a:r>
            <a:r>
              <a:rPr sz="1700" spc="-10" dirty="0">
                <a:latin typeface="Trebuchet MS" panose="020B0603020202020204"/>
                <a:cs typeface="Trebuchet MS" panose="020B0603020202020204"/>
              </a:rPr>
              <a:t> </a:t>
            </a:r>
            <a:r>
              <a:rPr sz="1700" spc="-40" dirty="0">
                <a:latin typeface="Trebuchet MS" panose="020B0603020202020204"/>
                <a:cs typeface="Trebuchet MS" panose="020B0603020202020204"/>
              </a:rPr>
              <a:t>management</a:t>
            </a:r>
            <a:r>
              <a:rPr sz="1700" spc="-15" dirty="0">
                <a:latin typeface="Trebuchet MS" panose="020B0603020202020204"/>
                <a:cs typeface="Trebuchet MS" panose="020B0603020202020204"/>
              </a:rPr>
              <a:t> </a:t>
            </a:r>
            <a:r>
              <a:rPr sz="1700" spc="-60" dirty="0">
                <a:latin typeface="Trebuchet MS" panose="020B0603020202020204"/>
                <a:cs typeface="Trebuchet MS" panose="020B0603020202020204"/>
              </a:rPr>
              <a:t>available</a:t>
            </a:r>
            <a:r>
              <a:rPr sz="1700" spc="-10" dirty="0">
                <a:latin typeface="Trebuchet MS" panose="020B0603020202020204"/>
                <a:cs typeface="Trebuchet MS" panose="020B0603020202020204"/>
              </a:rPr>
              <a:t> </a:t>
            </a:r>
            <a:r>
              <a:rPr sz="1700" dirty="0">
                <a:latin typeface="Trebuchet MS" panose="020B0603020202020204"/>
                <a:cs typeface="Trebuchet MS" panose="020B0603020202020204"/>
              </a:rPr>
              <a:t>to</a:t>
            </a:r>
            <a:r>
              <a:rPr sz="1700" spc="-20" dirty="0">
                <a:latin typeface="Trebuchet MS" panose="020B0603020202020204"/>
                <a:cs typeface="Trebuchet MS" panose="020B0603020202020204"/>
              </a:rPr>
              <a:t> </a:t>
            </a:r>
            <a:r>
              <a:rPr sz="1700" dirty="0">
                <a:latin typeface="Trebuchet MS" panose="020B0603020202020204"/>
                <a:cs typeface="Trebuchet MS" panose="020B0603020202020204"/>
              </a:rPr>
              <a:t>the</a:t>
            </a:r>
            <a:r>
              <a:rPr sz="1700" spc="-15" dirty="0">
                <a:latin typeface="Trebuchet MS" panose="020B0603020202020204"/>
                <a:cs typeface="Trebuchet MS" panose="020B0603020202020204"/>
              </a:rPr>
              <a:t> </a:t>
            </a:r>
            <a:r>
              <a:rPr sz="1700" spc="-35" dirty="0">
                <a:latin typeface="Trebuchet MS" panose="020B0603020202020204"/>
                <a:cs typeface="Trebuchet MS" panose="020B0603020202020204"/>
              </a:rPr>
              <a:t>customer</a:t>
            </a:r>
            <a:r>
              <a:rPr sz="1700" spc="-15" dirty="0">
                <a:latin typeface="Trebuchet MS" panose="020B0603020202020204"/>
                <a:cs typeface="Trebuchet MS" panose="020B0603020202020204"/>
              </a:rPr>
              <a:t> </a:t>
            </a:r>
            <a:r>
              <a:rPr sz="1700" spc="-25" dirty="0">
                <a:latin typeface="Trebuchet MS" panose="020B0603020202020204"/>
                <a:cs typeface="Trebuchet MS" panose="020B0603020202020204"/>
              </a:rPr>
              <a:t>as </a:t>
            </a:r>
            <a:r>
              <a:rPr sz="1700" spc="-90" dirty="0">
                <a:latin typeface="Trebuchet MS" panose="020B0603020202020204"/>
                <a:cs typeface="Trebuchet MS" panose="020B0603020202020204"/>
              </a:rPr>
              <a:t>needed,</a:t>
            </a:r>
            <a:r>
              <a:rPr sz="1700" spc="-125" dirty="0">
                <a:latin typeface="Trebuchet MS" panose="020B0603020202020204"/>
                <a:cs typeface="Trebuchet MS" panose="020B0603020202020204"/>
              </a:rPr>
              <a:t> </a:t>
            </a:r>
            <a:r>
              <a:rPr sz="1700" spc="-65" dirty="0">
                <a:latin typeface="Trebuchet MS" panose="020B0603020202020204"/>
                <a:cs typeface="Trebuchet MS" panose="020B0603020202020204"/>
              </a:rPr>
              <a:t>and</a:t>
            </a:r>
            <a:r>
              <a:rPr sz="1700" spc="-120" dirty="0">
                <a:latin typeface="Trebuchet MS" panose="020B0603020202020204"/>
                <a:cs typeface="Trebuchet MS" panose="020B0603020202020204"/>
              </a:rPr>
              <a:t> </a:t>
            </a:r>
            <a:r>
              <a:rPr sz="1700" spc="-75" dirty="0">
                <a:latin typeface="Trebuchet MS" panose="020B0603020202020204"/>
                <a:cs typeface="Trebuchet MS" panose="020B0603020202020204"/>
              </a:rPr>
              <a:t>charges</a:t>
            </a:r>
            <a:r>
              <a:rPr sz="1700" spc="-125" dirty="0">
                <a:latin typeface="Trebuchet MS" panose="020B0603020202020204"/>
                <a:cs typeface="Trebuchet MS" panose="020B0603020202020204"/>
              </a:rPr>
              <a:t> </a:t>
            </a:r>
            <a:r>
              <a:rPr sz="1700" spc="-80" dirty="0">
                <a:latin typeface="Trebuchet MS" panose="020B0603020202020204"/>
                <a:cs typeface="Trebuchet MS" panose="020B0603020202020204"/>
              </a:rPr>
              <a:t>them</a:t>
            </a:r>
            <a:r>
              <a:rPr sz="1700" spc="-105" dirty="0">
                <a:latin typeface="Trebuchet MS" panose="020B0603020202020204"/>
                <a:cs typeface="Trebuchet MS" panose="020B0603020202020204"/>
              </a:rPr>
              <a:t> </a:t>
            </a:r>
            <a:r>
              <a:rPr sz="1700" spc="-90" dirty="0">
                <a:latin typeface="Trebuchet MS" panose="020B0603020202020204"/>
                <a:cs typeface="Trebuchet MS" panose="020B0603020202020204"/>
              </a:rPr>
              <a:t>for </a:t>
            </a:r>
            <a:r>
              <a:rPr sz="1700" spc="-95" dirty="0">
                <a:latin typeface="Trebuchet MS" panose="020B0603020202020204"/>
                <a:cs typeface="Trebuchet MS" panose="020B0603020202020204"/>
              </a:rPr>
              <a:t>specific</a:t>
            </a:r>
            <a:r>
              <a:rPr sz="1700" spc="-114" dirty="0">
                <a:latin typeface="Trebuchet MS" panose="020B0603020202020204"/>
                <a:cs typeface="Trebuchet MS" panose="020B0603020202020204"/>
              </a:rPr>
              <a:t> </a:t>
            </a:r>
            <a:r>
              <a:rPr sz="1700" spc="-65" dirty="0">
                <a:latin typeface="Trebuchet MS" panose="020B0603020202020204"/>
                <a:cs typeface="Trebuchet MS" panose="020B0603020202020204"/>
              </a:rPr>
              <a:t>usage</a:t>
            </a:r>
            <a:r>
              <a:rPr sz="1700" spc="-120" dirty="0">
                <a:latin typeface="Trebuchet MS" panose="020B0603020202020204"/>
                <a:cs typeface="Trebuchet MS" panose="020B0603020202020204"/>
              </a:rPr>
              <a:t> </a:t>
            </a:r>
            <a:r>
              <a:rPr sz="1700" spc="-90" dirty="0">
                <a:latin typeface="Trebuchet MS" panose="020B0603020202020204"/>
                <a:cs typeface="Trebuchet MS" panose="020B0603020202020204"/>
              </a:rPr>
              <a:t>rather</a:t>
            </a:r>
            <a:r>
              <a:rPr sz="1700" spc="-140" dirty="0">
                <a:latin typeface="Trebuchet MS" panose="020B0603020202020204"/>
                <a:cs typeface="Trebuchet MS" panose="020B0603020202020204"/>
              </a:rPr>
              <a:t> </a:t>
            </a:r>
            <a:r>
              <a:rPr sz="1700" spc="-70" dirty="0">
                <a:latin typeface="Trebuchet MS" panose="020B0603020202020204"/>
                <a:cs typeface="Trebuchet MS" panose="020B0603020202020204"/>
              </a:rPr>
              <a:t>than</a:t>
            </a:r>
            <a:r>
              <a:rPr sz="1700" spc="-114" dirty="0">
                <a:latin typeface="Trebuchet MS" panose="020B0603020202020204"/>
                <a:cs typeface="Trebuchet MS" panose="020B0603020202020204"/>
              </a:rPr>
              <a:t> </a:t>
            </a:r>
            <a:r>
              <a:rPr sz="1700" spc="-80" dirty="0">
                <a:latin typeface="Trebuchet MS" panose="020B0603020202020204"/>
                <a:cs typeface="Trebuchet MS" panose="020B0603020202020204"/>
              </a:rPr>
              <a:t>a</a:t>
            </a:r>
            <a:r>
              <a:rPr sz="1700" spc="-100" dirty="0">
                <a:latin typeface="Trebuchet MS" panose="020B0603020202020204"/>
                <a:cs typeface="Trebuchet MS" panose="020B0603020202020204"/>
              </a:rPr>
              <a:t> </a:t>
            </a:r>
            <a:r>
              <a:rPr sz="1700" spc="-114" dirty="0">
                <a:latin typeface="Trebuchet MS" panose="020B0603020202020204"/>
                <a:cs typeface="Trebuchet MS" panose="020B0603020202020204"/>
              </a:rPr>
              <a:t>flat</a:t>
            </a:r>
            <a:r>
              <a:rPr sz="1700" spc="-100" dirty="0">
                <a:latin typeface="Trebuchet MS" panose="020B0603020202020204"/>
                <a:cs typeface="Trebuchet MS" panose="020B0603020202020204"/>
              </a:rPr>
              <a:t> </a:t>
            </a:r>
            <a:r>
              <a:rPr sz="1700" spc="-10" dirty="0">
                <a:latin typeface="Trebuchet MS" panose="020B0603020202020204"/>
                <a:cs typeface="Trebuchet MS" panose="020B0603020202020204"/>
              </a:rPr>
              <a:t>rate.</a:t>
            </a:r>
            <a:endParaRPr sz="1700">
              <a:latin typeface="Trebuchet MS" panose="020B0603020202020204"/>
              <a:cs typeface="Trebuchet MS" panose="020B0603020202020204"/>
            </a:endParaRPr>
          </a:p>
          <a:p>
            <a:pPr>
              <a:lnSpc>
                <a:spcPct val="100000"/>
              </a:lnSpc>
              <a:spcBef>
                <a:spcPts val="665"/>
              </a:spcBef>
              <a:buFont typeface="Arial" panose="020B0604020202020204"/>
              <a:buChar char="•"/>
            </a:pPr>
            <a:endParaRPr sz="1700">
              <a:latin typeface="Trebuchet MS" panose="020B0603020202020204"/>
              <a:cs typeface="Trebuchet MS" panose="020B0603020202020204"/>
            </a:endParaRPr>
          </a:p>
          <a:p>
            <a:pPr marL="355600" marR="5080" indent="-343535" algn="just">
              <a:lnSpc>
                <a:spcPts val="1840"/>
              </a:lnSpc>
              <a:spcBef>
                <a:spcPts val="5"/>
              </a:spcBef>
              <a:buFont typeface="Arial" panose="020B0604020202020204"/>
              <a:buChar char="•"/>
              <a:tabLst>
                <a:tab pos="355600" algn="l"/>
              </a:tabLst>
            </a:pPr>
            <a:r>
              <a:rPr sz="1700" spc="-90" dirty="0">
                <a:latin typeface="Trebuchet MS" panose="020B0603020202020204"/>
                <a:cs typeface="Trebuchet MS" panose="020B0603020202020204"/>
              </a:rPr>
              <a:t>This</a:t>
            </a:r>
            <a:r>
              <a:rPr sz="1700" spc="-114" dirty="0">
                <a:latin typeface="Trebuchet MS" panose="020B0603020202020204"/>
                <a:cs typeface="Trebuchet MS" panose="020B0603020202020204"/>
              </a:rPr>
              <a:t> </a:t>
            </a:r>
            <a:r>
              <a:rPr sz="1700" spc="-70" dirty="0">
                <a:latin typeface="Trebuchet MS" panose="020B0603020202020204"/>
                <a:cs typeface="Trebuchet MS" panose="020B0603020202020204"/>
              </a:rPr>
              <a:t>model</a:t>
            </a:r>
            <a:r>
              <a:rPr sz="1700" spc="-110" dirty="0">
                <a:latin typeface="Trebuchet MS" panose="020B0603020202020204"/>
                <a:cs typeface="Trebuchet MS" panose="020B0603020202020204"/>
              </a:rPr>
              <a:t> </a:t>
            </a:r>
            <a:r>
              <a:rPr sz="1700" spc="-60" dirty="0">
                <a:latin typeface="Trebuchet MS" panose="020B0603020202020204"/>
                <a:cs typeface="Trebuchet MS" panose="020B0603020202020204"/>
              </a:rPr>
              <a:t>has</a:t>
            </a:r>
            <a:r>
              <a:rPr sz="1700" spc="-114" dirty="0">
                <a:latin typeface="Trebuchet MS" panose="020B0603020202020204"/>
                <a:cs typeface="Trebuchet MS" panose="020B0603020202020204"/>
              </a:rPr>
              <a:t> </a:t>
            </a:r>
            <a:r>
              <a:rPr sz="1700" spc="-80" dirty="0">
                <a:latin typeface="Trebuchet MS" panose="020B0603020202020204"/>
                <a:cs typeface="Trebuchet MS" panose="020B0603020202020204"/>
              </a:rPr>
              <a:t>the</a:t>
            </a:r>
            <a:r>
              <a:rPr sz="1700" spc="-110" dirty="0">
                <a:latin typeface="Trebuchet MS" panose="020B0603020202020204"/>
                <a:cs typeface="Trebuchet MS" panose="020B0603020202020204"/>
              </a:rPr>
              <a:t> </a:t>
            </a:r>
            <a:r>
              <a:rPr sz="1700" spc="-85" dirty="0">
                <a:latin typeface="Trebuchet MS" panose="020B0603020202020204"/>
                <a:cs typeface="Trebuchet MS" panose="020B0603020202020204"/>
              </a:rPr>
              <a:t>advantage</a:t>
            </a:r>
            <a:r>
              <a:rPr sz="1700" spc="-114" dirty="0">
                <a:latin typeface="Trebuchet MS" panose="020B0603020202020204"/>
                <a:cs typeface="Trebuchet MS" panose="020B0603020202020204"/>
              </a:rPr>
              <a:t> </a:t>
            </a:r>
            <a:r>
              <a:rPr sz="1700" spc="-65" dirty="0">
                <a:latin typeface="Trebuchet MS" panose="020B0603020202020204"/>
                <a:cs typeface="Trebuchet MS" panose="020B0603020202020204"/>
              </a:rPr>
              <a:t>of</a:t>
            </a:r>
            <a:r>
              <a:rPr sz="1700" spc="-125" dirty="0">
                <a:latin typeface="Trebuchet MS" panose="020B0603020202020204"/>
                <a:cs typeface="Trebuchet MS" panose="020B0603020202020204"/>
              </a:rPr>
              <a:t> </a:t>
            </a:r>
            <a:r>
              <a:rPr sz="1700" spc="-80" dirty="0">
                <a:latin typeface="Trebuchet MS" panose="020B0603020202020204"/>
                <a:cs typeface="Trebuchet MS" panose="020B0603020202020204"/>
              </a:rPr>
              <a:t>a</a:t>
            </a:r>
            <a:r>
              <a:rPr sz="1700" spc="-120" dirty="0">
                <a:latin typeface="Trebuchet MS" panose="020B0603020202020204"/>
                <a:cs typeface="Trebuchet MS" panose="020B0603020202020204"/>
              </a:rPr>
              <a:t> </a:t>
            </a:r>
            <a:r>
              <a:rPr sz="1700" spc="-65" dirty="0">
                <a:latin typeface="Trebuchet MS" panose="020B0603020202020204"/>
                <a:cs typeface="Trebuchet MS" panose="020B0603020202020204"/>
              </a:rPr>
              <a:t>low</a:t>
            </a:r>
            <a:r>
              <a:rPr sz="1700" spc="-110" dirty="0">
                <a:latin typeface="Trebuchet MS" panose="020B0603020202020204"/>
                <a:cs typeface="Trebuchet MS" panose="020B0603020202020204"/>
              </a:rPr>
              <a:t> </a:t>
            </a:r>
            <a:r>
              <a:rPr sz="1700" spc="-50" dirty="0">
                <a:latin typeface="Trebuchet MS" panose="020B0603020202020204"/>
                <a:cs typeface="Trebuchet MS" panose="020B0603020202020204"/>
              </a:rPr>
              <a:t>or</a:t>
            </a:r>
            <a:r>
              <a:rPr sz="1700" spc="-125" dirty="0">
                <a:latin typeface="Trebuchet MS" panose="020B0603020202020204"/>
                <a:cs typeface="Trebuchet MS" panose="020B0603020202020204"/>
              </a:rPr>
              <a:t> </a:t>
            </a:r>
            <a:r>
              <a:rPr sz="1700" spc="-30" dirty="0">
                <a:latin typeface="Trebuchet MS" panose="020B0603020202020204"/>
                <a:cs typeface="Trebuchet MS" panose="020B0603020202020204"/>
              </a:rPr>
              <a:t>no</a:t>
            </a:r>
            <a:r>
              <a:rPr sz="1700" spc="-114" dirty="0">
                <a:latin typeface="Trebuchet MS" panose="020B0603020202020204"/>
                <a:cs typeface="Trebuchet MS" panose="020B0603020202020204"/>
              </a:rPr>
              <a:t> </a:t>
            </a:r>
            <a:r>
              <a:rPr sz="1700" spc="-95" dirty="0">
                <a:latin typeface="Trebuchet MS" panose="020B0603020202020204"/>
                <a:cs typeface="Trebuchet MS" panose="020B0603020202020204"/>
              </a:rPr>
              <a:t>initial</a:t>
            </a:r>
            <a:r>
              <a:rPr sz="1700" spc="-110" dirty="0">
                <a:latin typeface="Trebuchet MS" panose="020B0603020202020204"/>
                <a:cs typeface="Trebuchet MS" panose="020B0603020202020204"/>
              </a:rPr>
              <a:t> </a:t>
            </a:r>
            <a:r>
              <a:rPr sz="1700" spc="-80" dirty="0">
                <a:latin typeface="Trebuchet MS" panose="020B0603020202020204"/>
                <a:cs typeface="Trebuchet MS" panose="020B0603020202020204"/>
              </a:rPr>
              <a:t>cost</a:t>
            </a:r>
            <a:r>
              <a:rPr sz="1700" spc="-110" dirty="0">
                <a:latin typeface="Trebuchet MS" panose="020B0603020202020204"/>
                <a:cs typeface="Trebuchet MS" panose="020B0603020202020204"/>
              </a:rPr>
              <a:t> </a:t>
            </a:r>
            <a:r>
              <a:rPr sz="1700" spc="-70" dirty="0">
                <a:latin typeface="Trebuchet MS" panose="020B0603020202020204"/>
                <a:cs typeface="Trebuchet MS" panose="020B0603020202020204"/>
              </a:rPr>
              <a:t>to</a:t>
            </a:r>
            <a:r>
              <a:rPr sz="1700" spc="-114" dirty="0">
                <a:latin typeface="Trebuchet MS" panose="020B0603020202020204"/>
                <a:cs typeface="Trebuchet MS" panose="020B0603020202020204"/>
              </a:rPr>
              <a:t> </a:t>
            </a:r>
            <a:r>
              <a:rPr sz="1700" spc="-90" dirty="0">
                <a:latin typeface="Trebuchet MS" panose="020B0603020202020204"/>
                <a:cs typeface="Trebuchet MS" panose="020B0603020202020204"/>
              </a:rPr>
              <a:t>acquire</a:t>
            </a:r>
            <a:r>
              <a:rPr sz="1700" spc="-110" dirty="0">
                <a:latin typeface="Trebuchet MS" panose="020B0603020202020204"/>
                <a:cs typeface="Trebuchet MS" panose="020B0603020202020204"/>
              </a:rPr>
              <a:t> </a:t>
            </a:r>
            <a:r>
              <a:rPr sz="1700" spc="-80" dirty="0">
                <a:latin typeface="Trebuchet MS" panose="020B0603020202020204"/>
                <a:cs typeface="Trebuchet MS" panose="020B0603020202020204"/>
              </a:rPr>
              <a:t>computer</a:t>
            </a:r>
            <a:r>
              <a:rPr sz="1700" spc="-114" dirty="0">
                <a:latin typeface="Trebuchet MS" panose="020B0603020202020204"/>
                <a:cs typeface="Trebuchet MS" panose="020B0603020202020204"/>
              </a:rPr>
              <a:t> </a:t>
            </a:r>
            <a:r>
              <a:rPr sz="1700" spc="-85" dirty="0">
                <a:latin typeface="Trebuchet MS" panose="020B0603020202020204"/>
                <a:cs typeface="Trebuchet MS" panose="020B0603020202020204"/>
              </a:rPr>
              <a:t>resources;</a:t>
            </a:r>
            <a:r>
              <a:rPr sz="1700" spc="-145" dirty="0">
                <a:latin typeface="Trebuchet MS" panose="020B0603020202020204"/>
                <a:cs typeface="Trebuchet MS" panose="020B0603020202020204"/>
              </a:rPr>
              <a:t> </a:t>
            </a:r>
            <a:r>
              <a:rPr sz="1700" spc="-95" dirty="0">
                <a:latin typeface="Trebuchet MS" panose="020B0603020202020204"/>
                <a:cs typeface="Trebuchet MS" panose="020B0603020202020204"/>
              </a:rPr>
              <a:t>instead,</a:t>
            </a:r>
            <a:r>
              <a:rPr sz="1700" spc="-165" dirty="0">
                <a:latin typeface="Trebuchet MS" panose="020B0603020202020204"/>
                <a:cs typeface="Trebuchet MS" panose="020B0603020202020204"/>
              </a:rPr>
              <a:t> </a:t>
            </a:r>
            <a:r>
              <a:rPr sz="1700" spc="-80" dirty="0">
                <a:latin typeface="Trebuchet MS" panose="020B0603020202020204"/>
                <a:cs typeface="Trebuchet MS" panose="020B0603020202020204"/>
              </a:rPr>
              <a:t>computational</a:t>
            </a:r>
            <a:r>
              <a:rPr sz="1700" spc="-160" dirty="0">
                <a:latin typeface="Trebuchet MS" panose="020B0603020202020204"/>
                <a:cs typeface="Trebuchet MS" panose="020B0603020202020204"/>
              </a:rPr>
              <a:t> </a:t>
            </a:r>
            <a:r>
              <a:rPr sz="1700" spc="-70" dirty="0">
                <a:latin typeface="Trebuchet MS" panose="020B0603020202020204"/>
                <a:cs typeface="Trebuchet MS" panose="020B0603020202020204"/>
              </a:rPr>
              <a:t>resources</a:t>
            </a:r>
            <a:r>
              <a:rPr sz="1700" spc="-150" dirty="0">
                <a:latin typeface="Trebuchet MS" panose="020B0603020202020204"/>
                <a:cs typeface="Trebuchet MS" panose="020B0603020202020204"/>
              </a:rPr>
              <a:t> </a:t>
            </a:r>
            <a:r>
              <a:rPr sz="1700" spc="-90" dirty="0">
                <a:latin typeface="Trebuchet MS" panose="020B0603020202020204"/>
                <a:cs typeface="Trebuchet MS" panose="020B0603020202020204"/>
              </a:rPr>
              <a:t>are</a:t>
            </a:r>
            <a:r>
              <a:rPr sz="1700" spc="-140" dirty="0">
                <a:latin typeface="Trebuchet MS" panose="020B0603020202020204"/>
                <a:cs typeface="Trebuchet MS" panose="020B0603020202020204"/>
              </a:rPr>
              <a:t> </a:t>
            </a:r>
            <a:r>
              <a:rPr sz="1700" spc="-80" dirty="0">
                <a:latin typeface="Trebuchet MS" panose="020B0603020202020204"/>
                <a:cs typeface="Trebuchet MS" panose="020B0603020202020204"/>
              </a:rPr>
              <a:t>essentially</a:t>
            </a:r>
            <a:r>
              <a:rPr sz="1700" spc="-150" dirty="0">
                <a:latin typeface="Trebuchet MS" panose="020B0603020202020204"/>
                <a:cs typeface="Trebuchet MS" panose="020B0603020202020204"/>
              </a:rPr>
              <a:t> </a:t>
            </a:r>
            <a:r>
              <a:rPr sz="1700" spc="-100" dirty="0">
                <a:latin typeface="Trebuchet MS" panose="020B0603020202020204"/>
                <a:cs typeface="Trebuchet MS" panose="020B0603020202020204"/>
              </a:rPr>
              <a:t>rented.</a:t>
            </a:r>
            <a:endParaRPr sz="1700">
              <a:latin typeface="Trebuchet MS" panose="020B0603020202020204"/>
              <a:cs typeface="Trebuchet MS" panose="020B0603020202020204"/>
            </a:endParaRPr>
          </a:p>
          <a:p>
            <a:pPr>
              <a:lnSpc>
                <a:spcPct val="100000"/>
              </a:lnSpc>
              <a:spcBef>
                <a:spcPts val="670"/>
              </a:spcBef>
              <a:buFont typeface="Arial" panose="020B0604020202020204"/>
              <a:buChar char="•"/>
            </a:pPr>
            <a:endParaRPr sz="1700">
              <a:latin typeface="Trebuchet MS" panose="020B0603020202020204"/>
              <a:cs typeface="Trebuchet MS" panose="020B0603020202020204"/>
            </a:endParaRPr>
          </a:p>
          <a:p>
            <a:pPr marL="355600" marR="5715" indent="-343535" algn="just">
              <a:lnSpc>
                <a:spcPts val="1840"/>
              </a:lnSpc>
              <a:buFont typeface="Arial" panose="020B0604020202020204"/>
              <a:buChar char="•"/>
              <a:tabLst>
                <a:tab pos="355600" algn="l"/>
              </a:tabLst>
            </a:pPr>
            <a:r>
              <a:rPr sz="1700" spc="-125" dirty="0">
                <a:latin typeface="Trebuchet MS" panose="020B0603020202020204"/>
                <a:cs typeface="Trebuchet MS" panose="020B0603020202020204"/>
              </a:rPr>
              <a:t>The</a:t>
            </a:r>
            <a:r>
              <a:rPr sz="1700" spc="-5" dirty="0">
                <a:latin typeface="Trebuchet MS" panose="020B0603020202020204"/>
                <a:cs typeface="Trebuchet MS" panose="020B0603020202020204"/>
              </a:rPr>
              <a:t> </a:t>
            </a:r>
            <a:r>
              <a:rPr sz="1700" spc="-70" dirty="0">
                <a:latin typeface="Trebuchet MS" panose="020B0603020202020204"/>
                <a:cs typeface="Trebuchet MS" panose="020B0603020202020204"/>
              </a:rPr>
              <a:t>word</a:t>
            </a:r>
            <a:r>
              <a:rPr sz="1700" spc="-60" dirty="0">
                <a:latin typeface="Trebuchet MS" panose="020B0603020202020204"/>
                <a:cs typeface="Trebuchet MS" panose="020B0603020202020204"/>
              </a:rPr>
              <a:t> </a:t>
            </a:r>
            <a:r>
              <a:rPr sz="1700" i="1" spc="-145" dirty="0">
                <a:latin typeface="Trebuchet MS" panose="020B0603020202020204"/>
                <a:cs typeface="Trebuchet MS" panose="020B0603020202020204"/>
              </a:rPr>
              <a:t>utility</a:t>
            </a:r>
            <a:r>
              <a:rPr sz="1700" i="1" spc="20" dirty="0">
                <a:latin typeface="Trebuchet MS" panose="020B0603020202020204"/>
                <a:cs typeface="Trebuchet MS" panose="020B0603020202020204"/>
              </a:rPr>
              <a:t> </a:t>
            </a:r>
            <a:r>
              <a:rPr sz="1700" spc="-80" dirty="0">
                <a:latin typeface="Trebuchet MS" panose="020B0603020202020204"/>
                <a:cs typeface="Trebuchet MS" panose="020B0603020202020204"/>
              </a:rPr>
              <a:t>is</a:t>
            </a:r>
            <a:r>
              <a:rPr sz="1700" spc="-50" dirty="0">
                <a:latin typeface="Trebuchet MS" panose="020B0603020202020204"/>
                <a:cs typeface="Trebuchet MS" panose="020B0603020202020204"/>
              </a:rPr>
              <a:t> </a:t>
            </a:r>
            <a:r>
              <a:rPr sz="1700" spc="-60" dirty="0">
                <a:latin typeface="Trebuchet MS" panose="020B0603020202020204"/>
                <a:cs typeface="Trebuchet MS" panose="020B0603020202020204"/>
              </a:rPr>
              <a:t>used</a:t>
            </a:r>
            <a:r>
              <a:rPr sz="1700" spc="-25" dirty="0">
                <a:latin typeface="Trebuchet MS" panose="020B0603020202020204"/>
                <a:cs typeface="Trebuchet MS" panose="020B0603020202020204"/>
              </a:rPr>
              <a:t> </a:t>
            </a:r>
            <a:r>
              <a:rPr sz="1700" spc="-90" dirty="0">
                <a:latin typeface="Trebuchet MS" panose="020B0603020202020204"/>
                <a:cs typeface="Trebuchet MS" panose="020B0603020202020204"/>
              </a:rPr>
              <a:t>to</a:t>
            </a:r>
            <a:r>
              <a:rPr sz="1700" spc="-25" dirty="0">
                <a:latin typeface="Trebuchet MS" panose="020B0603020202020204"/>
                <a:cs typeface="Trebuchet MS" panose="020B0603020202020204"/>
              </a:rPr>
              <a:t> </a:t>
            </a:r>
            <a:r>
              <a:rPr sz="1700" spc="-120" dirty="0">
                <a:latin typeface="Trebuchet MS" panose="020B0603020202020204"/>
                <a:cs typeface="Trebuchet MS" panose="020B0603020202020204"/>
              </a:rPr>
              <a:t>make</a:t>
            </a:r>
            <a:r>
              <a:rPr sz="1700" spc="-5" dirty="0">
                <a:latin typeface="Trebuchet MS" panose="020B0603020202020204"/>
                <a:cs typeface="Trebuchet MS" panose="020B0603020202020204"/>
              </a:rPr>
              <a:t> </a:t>
            </a:r>
            <a:r>
              <a:rPr sz="1700" spc="-65" dirty="0">
                <a:latin typeface="Trebuchet MS" panose="020B0603020202020204"/>
                <a:cs typeface="Trebuchet MS" panose="020B0603020202020204"/>
              </a:rPr>
              <a:t>an</a:t>
            </a:r>
            <a:r>
              <a:rPr sz="1700" spc="-15" dirty="0">
                <a:latin typeface="Trebuchet MS" panose="020B0603020202020204"/>
                <a:cs typeface="Trebuchet MS" panose="020B0603020202020204"/>
              </a:rPr>
              <a:t> </a:t>
            </a:r>
            <a:r>
              <a:rPr sz="1700" spc="-80" dirty="0">
                <a:latin typeface="Trebuchet MS" panose="020B0603020202020204"/>
                <a:cs typeface="Trebuchet MS" panose="020B0603020202020204"/>
              </a:rPr>
              <a:t>analogy</a:t>
            </a:r>
            <a:r>
              <a:rPr sz="1700" spc="-20" dirty="0">
                <a:latin typeface="Trebuchet MS" panose="020B0603020202020204"/>
                <a:cs typeface="Trebuchet MS" panose="020B0603020202020204"/>
              </a:rPr>
              <a:t> </a:t>
            </a:r>
            <a:r>
              <a:rPr sz="1700" spc="-90" dirty="0">
                <a:latin typeface="Trebuchet MS" panose="020B0603020202020204"/>
                <a:cs typeface="Trebuchet MS" panose="020B0603020202020204"/>
              </a:rPr>
              <a:t>to</a:t>
            </a:r>
            <a:r>
              <a:rPr sz="1700" spc="-25" dirty="0">
                <a:latin typeface="Trebuchet MS" panose="020B0603020202020204"/>
                <a:cs typeface="Trebuchet MS" panose="020B0603020202020204"/>
              </a:rPr>
              <a:t> </a:t>
            </a:r>
            <a:r>
              <a:rPr sz="1700" spc="-70" dirty="0">
                <a:latin typeface="Trebuchet MS" panose="020B0603020202020204"/>
                <a:cs typeface="Trebuchet MS" panose="020B0603020202020204"/>
              </a:rPr>
              <a:t>other</a:t>
            </a:r>
            <a:r>
              <a:rPr sz="1700" spc="-15" dirty="0">
                <a:latin typeface="Trebuchet MS" panose="020B0603020202020204"/>
                <a:cs typeface="Trebuchet MS" panose="020B0603020202020204"/>
              </a:rPr>
              <a:t> </a:t>
            </a:r>
            <a:r>
              <a:rPr sz="1700" spc="-100" dirty="0">
                <a:latin typeface="Trebuchet MS" panose="020B0603020202020204"/>
                <a:cs typeface="Trebuchet MS" panose="020B0603020202020204"/>
              </a:rPr>
              <a:t>services,</a:t>
            </a:r>
            <a:r>
              <a:rPr sz="1700" spc="-20" dirty="0">
                <a:latin typeface="Trebuchet MS" panose="020B0603020202020204"/>
                <a:cs typeface="Trebuchet MS" panose="020B0603020202020204"/>
              </a:rPr>
              <a:t> </a:t>
            </a:r>
            <a:r>
              <a:rPr sz="1700" spc="-65" dirty="0">
                <a:latin typeface="Trebuchet MS" panose="020B0603020202020204"/>
                <a:cs typeface="Trebuchet MS" panose="020B0603020202020204"/>
              </a:rPr>
              <a:t>such</a:t>
            </a:r>
            <a:r>
              <a:rPr sz="1700" spc="-15" dirty="0">
                <a:latin typeface="Trebuchet MS" panose="020B0603020202020204"/>
                <a:cs typeface="Trebuchet MS" panose="020B0603020202020204"/>
              </a:rPr>
              <a:t> </a:t>
            </a:r>
            <a:r>
              <a:rPr sz="1700" spc="-60" dirty="0">
                <a:latin typeface="Trebuchet MS" panose="020B0603020202020204"/>
                <a:cs typeface="Trebuchet MS" panose="020B0603020202020204"/>
              </a:rPr>
              <a:t>as</a:t>
            </a:r>
            <a:r>
              <a:rPr sz="1700" spc="-15" dirty="0">
                <a:latin typeface="Trebuchet MS" panose="020B0603020202020204"/>
                <a:cs typeface="Trebuchet MS" panose="020B0603020202020204"/>
              </a:rPr>
              <a:t> </a:t>
            </a:r>
            <a:r>
              <a:rPr sz="1700" spc="-114" dirty="0">
                <a:latin typeface="Trebuchet MS" panose="020B0603020202020204"/>
                <a:cs typeface="Trebuchet MS" panose="020B0603020202020204"/>
              </a:rPr>
              <a:t>electrical</a:t>
            </a:r>
            <a:r>
              <a:rPr sz="1700" spc="-15" dirty="0">
                <a:latin typeface="Trebuchet MS" panose="020B0603020202020204"/>
                <a:cs typeface="Trebuchet MS" panose="020B0603020202020204"/>
              </a:rPr>
              <a:t> </a:t>
            </a:r>
            <a:r>
              <a:rPr sz="1700" spc="-50" dirty="0">
                <a:latin typeface="Trebuchet MS" panose="020B0603020202020204"/>
                <a:cs typeface="Trebuchet MS" panose="020B0603020202020204"/>
              </a:rPr>
              <a:t>power, </a:t>
            </a:r>
            <a:r>
              <a:rPr sz="1700" spc="-85" dirty="0">
                <a:latin typeface="Trebuchet MS" panose="020B0603020202020204"/>
                <a:cs typeface="Trebuchet MS" panose="020B0603020202020204"/>
              </a:rPr>
              <a:t>that</a:t>
            </a:r>
            <a:r>
              <a:rPr sz="1700" spc="-30" dirty="0">
                <a:latin typeface="Trebuchet MS" panose="020B0603020202020204"/>
                <a:cs typeface="Trebuchet MS" panose="020B0603020202020204"/>
              </a:rPr>
              <a:t> </a:t>
            </a:r>
            <a:r>
              <a:rPr sz="1700" spc="-65" dirty="0">
                <a:latin typeface="Trebuchet MS" panose="020B0603020202020204"/>
                <a:cs typeface="Trebuchet MS" panose="020B0603020202020204"/>
              </a:rPr>
              <a:t>seek</a:t>
            </a:r>
            <a:r>
              <a:rPr sz="1700" spc="-35" dirty="0">
                <a:latin typeface="Trebuchet MS" panose="020B0603020202020204"/>
                <a:cs typeface="Trebuchet MS" panose="020B0603020202020204"/>
              </a:rPr>
              <a:t> </a:t>
            </a:r>
            <a:r>
              <a:rPr sz="1700" spc="-30" dirty="0">
                <a:latin typeface="Trebuchet MS" panose="020B0603020202020204"/>
                <a:cs typeface="Trebuchet MS" panose="020B0603020202020204"/>
              </a:rPr>
              <a:t>to </a:t>
            </a:r>
            <a:r>
              <a:rPr sz="1700" spc="-80" dirty="0">
                <a:latin typeface="Trebuchet MS" panose="020B0603020202020204"/>
                <a:cs typeface="Trebuchet MS" panose="020B0603020202020204"/>
              </a:rPr>
              <a:t>meet</a:t>
            </a:r>
            <a:r>
              <a:rPr sz="1700" spc="-30" dirty="0">
                <a:latin typeface="Trebuchet MS" panose="020B0603020202020204"/>
                <a:cs typeface="Trebuchet MS" panose="020B0603020202020204"/>
              </a:rPr>
              <a:t> </a:t>
            </a:r>
            <a:r>
              <a:rPr sz="1700" spc="-90" dirty="0">
                <a:latin typeface="Trebuchet MS" panose="020B0603020202020204"/>
                <a:cs typeface="Trebuchet MS" panose="020B0603020202020204"/>
              </a:rPr>
              <a:t>fluctuating</a:t>
            </a:r>
            <a:r>
              <a:rPr sz="1700" spc="-20" dirty="0">
                <a:latin typeface="Trebuchet MS" panose="020B0603020202020204"/>
                <a:cs typeface="Trebuchet MS" panose="020B0603020202020204"/>
              </a:rPr>
              <a:t> </a:t>
            </a:r>
            <a:r>
              <a:rPr sz="1700" spc="-80" dirty="0">
                <a:latin typeface="Trebuchet MS" panose="020B0603020202020204"/>
                <a:cs typeface="Trebuchet MS" panose="020B0603020202020204"/>
              </a:rPr>
              <a:t>customer</a:t>
            </a:r>
            <a:r>
              <a:rPr sz="1700" spc="-35" dirty="0">
                <a:latin typeface="Trebuchet MS" panose="020B0603020202020204"/>
                <a:cs typeface="Trebuchet MS" panose="020B0603020202020204"/>
              </a:rPr>
              <a:t> </a:t>
            </a:r>
            <a:r>
              <a:rPr sz="1700" spc="-85" dirty="0">
                <a:latin typeface="Trebuchet MS" panose="020B0603020202020204"/>
                <a:cs typeface="Trebuchet MS" panose="020B0603020202020204"/>
              </a:rPr>
              <a:t>needs,</a:t>
            </a:r>
            <a:r>
              <a:rPr sz="1700" spc="-35" dirty="0">
                <a:latin typeface="Trebuchet MS" panose="020B0603020202020204"/>
                <a:cs typeface="Trebuchet MS" panose="020B0603020202020204"/>
              </a:rPr>
              <a:t> </a:t>
            </a:r>
            <a:r>
              <a:rPr sz="1700" spc="-45" dirty="0">
                <a:latin typeface="Trebuchet MS" panose="020B0603020202020204"/>
                <a:cs typeface="Trebuchet MS" panose="020B0603020202020204"/>
              </a:rPr>
              <a:t>and</a:t>
            </a:r>
            <a:r>
              <a:rPr sz="1700" spc="-40" dirty="0">
                <a:latin typeface="Trebuchet MS" panose="020B0603020202020204"/>
                <a:cs typeface="Trebuchet MS" panose="020B0603020202020204"/>
              </a:rPr>
              <a:t> </a:t>
            </a:r>
            <a:r>
              <a:rPr sz="1700" spc="-80" dirty="0">
                <a:latin typeface="Trebuchet MS" panose="020B0603020202020204"/>
                <a:cs typeface="Trebuchet MS" panose="020B0603020202020204"/>
              </a:rPr>
              <a:t>charge</a:t>
            </a:r>
            <a:r>
              <a:rPr sz="1700" spc="-30" dirty="0">
                <a:latin typeface="Trebuchet MS" panose="020B0603020202020204"/>
                <a:cs typeface="Trebuchet MS" panose="020B0603020202020204"/>
              </a:rPr>
              <a:t> </a:t>
            </a:r>
            <a:r>
              <a:rPr sz="1700" spc="-65" dirty="0">
                <a:latin typeface="Trebuchet MS" panose="020B0603020202020204"/>
                <a:cs typeface="Trebuchet MS" panose="020B0603020202020204"/>
              </a:rPr>
              <a:t>for</a:t>
            </a:r>
            <a:r>
              <a:rPr sz="1700" spc="-25" dirty="0">
                <a:latin typeface="Trebuchet MS" panose="020B0603020202020204"/>
                <a:cs typeface="Trebuchet MS" panose="020B0603020202020204"/>
              </a:rPr>
              <a:t> </a:t>
            </a:r>
            <a:r>
              <a:rPr sz="1700" spc="-80" dirty="0">
                <a:latin typeface="Trebuchet MS" panose="020B0603020202020204"/>
                <a:cs typeface="Trebuchet MS" panose="020B0603020202020204"/>
              </a:rPr>
              <a:t>the</a:t>
            </a:r>
            <a:r>
              <a:rPr sz="1700" spc="-40" dirty="0">
                <a:latin typeface="Trebuchet MS" panose="020B0603020202020204"/>
                <a:cs typeface="Trebuchet MS" panose="020B0603020202020204"/>
              </a:rPr>
              <a:t> </a:t>
            </a:r>
            <a:r>
              <a:rPr sz="1700" spc="-75" dirty="0">
                <a:latin typeface="Trebuchet MS" panose="020B0603020202020204"/>
                <a:cs typeface="Trebuchet MS" panose="020B0603020202020204"/>
              </a:rPr>
              <a:t>resources</a:t>
            </a:r>
            <a:r>
              <a:rPr sz="1700" spc="-35" dirty="0">
                <a:latin typeface="Trebuchet MS" panose="020B0603020202020204"/>
                <a:cs typeface="Trebuchet MS" panose="020B0603020202020204"/>
              </a:rPr>
              <a:t> </a:t>
            </a:r>
            <a:r>
              <a:rPr sz="1700" spc="-60" dirty="0">
                <a:latin typeface="Trebuchet MS" panose="020B0603020202020204"/>
                <a:cs typeface="Trebuchet MS" panose="020B0603020202020204"/>
              </a:rPr>
              <a:t>based</a:t>
            </a:r>
            <a:r>
              <a:rPr sz="1700" spc="-20" dirty="0">
                <a:latin typeface="Trebuchet MS" panose="020B0603020202020204"/>
                <a:cs typeface="Trebuchet MS" panose="020B0603020202020204"/>
              </a:rPr>
              <a:t> </a:t>
            </a:r>
            <a:r>
              <a:rPr sz="1700" spc="-25" dirty="0">
                <a:latin typeface="Trebuchet MS" panose="020B0603020202020204"/>
                <a:cs typeface="Trebuchet MS" panose="020B0603020202020204"/>
              </a:rPr>
              <a:t>on </a:t>
            </a:r>
            <a:r>
              <a:rPr sz="1700" spc="-65" dirty="0">
                <a:latin typeface="Trebuchet MS" panose="020B0603020202020204"/>
                <a:cs typeface="Trebuchet MS" panose="020B0603020202020204"/>
              </a:rPr>
              <a:t>usage</a:t>
            </a:r>
            <a:r>
              <a:rPr sz="1700" spc="-120" dirty="0">
                <a:latin typeface="Trebuchet MS" panose="020B0603020202020204"/>
                <a:cs typeface="Trebuchet MS" panose="020B0603020202020204"/>
              </a:rPr>
              <a:t> </a:t>
            </a:r>
            <a:r>
              <a:rPr sz="1700" spc="-90" dirty="0">
                <a:latin typeface="Trebuchet MS" panose="020B0603020202020204"/>
                <a:cs typeface="Trebuchet MS" panose="020B0603020202020204"/>
              </a:rPr>
              <a:t>rather</a:t>
            </a:r>
            <a:r>
              <a:rPr sz="1700" spc="-114" dirty="0">
                <a:latin typeface="Trebuchet MS" panose="020B0603020202020204"/>
                <a:cs typeface="Trebuchet MS" panose="020B0603020202020204"/>
              </a:rPr>
              <a:t> </a:t>
            </a:r>
            <a:r>
              <a:rPr sz="1700" spc="-70" dirty="0">
                <a:latin typeface="Trebuchet MS" panose="020B0603020202020204"/>
                <a:cs typeface="Trebuchet MS" panose="020B0603020202020204"/>
              </a:rPr>
              <a:t>than</a:t>
            </a:r>
            <a:r>
              <a:rPr sz="1700" spc="-100" dirty="0">
                <a:latin typeface="Trebuchet MS" panose="020B0603020202020204"/>
                <a:cs typeface="Trebuchet MS" panose="020B0603020202020204"/>
              </a:rPr>
              <a:t> </a:t>
            </a:r>
            <a:r>
              <a:rPr sz="1700" spc="-35" dirty="0">
                <a:latin typeface="Trebuchet MS" panose="020B0603020202020204"/>
                <a:cs typeface="Trebuchet MS" panose="020B0603020202020204"/>
              </a:rPr>
              <a:t>on</a:t>
            </a:r>
            <a:r>
              <a:rPr sz="1700" spc="-90" dirty="0">
                <a:latin typeface="Trebuchet MS" panose="020B0603020202020204"/>
                <a:cs typeface="Trebuchet MS" panose="020B0603020202020204"/>
              </a:rPr>
              <a:t> </a:t>
            </a:r>
            <a:r>
              <a:rPr sz="1700" spc="-85" dirty="0">
                <a:latin typeface="Trebuchet MS" panose="020B0603020202020204"/>
                <a:cs typeface="Trebuchet MS" panose="020B0603020202020204"/>
              </a:rPr>
              <a:t>a </a:t>
            </a:r>
            <a:r>
              <a:rPr sz="1700" spc="-114" dirty="0">
                <a:latin typeface="Trebuchet MS" panose="020B0603020202020204"/>
                <a:cs typeface="Trebuchet MS" panose="020B0603020202020204"/>
              </a:rPr>
              <a:t>flat-</a:t>
            </a:r>
            <a:r>
              <a:rPr sz="1700" spc="-110" dirty="0">
                <a:latin typeface="Trebuchet MS" panose="020B0603020202020204"/>
                <a:cs typeface="Trebuchet MS" panose="020B0603020202020204"/>
              </a:rPr>
              <a:t>rate</a:t>
            </a:r>
            <a:r>
              <a:rPr sz="1700" spc="-95" dirty="0">
                <a:latin typeface="Trebuchet MS" panose="020B0603020202020204"/>
                <a:cs typeface="Trebuchet MS" panose="020B0603020202020204"/>
              </a:rPr>
              <a:t> </a:t>
            </a:r>
            <a:r>
              <a:rPr sz="1700" spc="-85" dirty="0">
                <a:latin typeface="Trebuchet MS" panose="020B0603020202020204"/>
                <a:cs typeface="Trebuchet MS" panose="020B0603020202020204"/>
              </a:rPr>
              <a:t>basis.</a:t>
            </a:r>
            <a:r>
              <a:rPr sz="1700" spc="-125" dirty="0">
                <a:latin typeface="Trebuchet MS" panose="020B0603020202020204"/>
                <a:cs typeface="Trebuchet MS" panose="020B0603020202020204"/>
              </a:rPr>
              <a:t> </a:t>
            </a:r>
            <a:r>
              <a:rPr sz="1700" spc="-85" dirty="0">
                <a:latin typeface="Trebuchet MS" panose="020B0603020202020204"/>
                <a:cs typeface="Trebuchet MS" panose="020B0603020202020204"/>
              </a:rPr>
              <a:t>This</a:t>
            </a:r>
            <a:r>
              <a:rPr sz="1700" spc="-100" dirty="0">
                <a:latin typeface="Trebuchet MS" panose="020B0603020202020204"/>
                <a:cs typeface="Trebuchet MS" panose="020B0603020202020204"/>
              </a:rPr>
              <a:t> </a:t>
            </a:r>
            <a:r>
              <a:rPr sz="1700" spc="-95" dirty="0">
                <a:latin typeface="Trebuchet MS" panose="020B0603020202020204"/>
                <a:cs typeface="Trebuchet MS" panose="020B0603020202020204"/>
              </a:rPr>
              <a:t>approach,</a:t>
            </a:r>
            <a:r>
              <a:rPr sz="1700" spc="-114" dirty="0">
                <a:latin typeface="Trebuchet MS" panose="020B0603020202020204"/>
                <a:cs typeface="Trebuchet MS" panose="020B0603020202020204"/>
              </a:rPr>
              <a:t> </a:t>
            </a:r>
            <a:r>
              <a:rPr sz="1700" spc="-75" dirty="0">
                <a:latin typeface="Trebuchet MS" panose="020B0603020202020204"/>
                <a:cs typeface="Trebuchet MS" panose="020B0603020202020204"/>
              </a:rPr>
              <a:t>sometimes</a:t>
            </a:r>
            <a:r>
              <a:rPr sz="1700" spc="-80" dirty="0">
                <a:latin typeface="Trebuchet MS" panose="020B0603020202020204"/>
                <a:cs typeface="Trebuchet MS" panose="020B0603020202020204"/>
              </a:rPr>
              <a:t> </a:t>
            </a:r>
            <a:r>
              <a:rPr sz="1700" spc="-55" dirty="0">
                <a:latin typeface="Trebuchet MS" panose="020B0603020202020204"/>
                <a:cs typeface="Trebuchet MS" panose="020B0603020202020204"/>
              </a:rPr>
              <a:t>known</a:t>
            </a:r>
            <a:r>
              <a:rPr sz="1700" spc="-110" dirty="0">
                <a:latin typeface="Trebuchet MS" panose="020B0603020202020204"/>
                <a:cs typeface="Trebuchet MS" panose="020B0603020202020204"/>
              </a:rPr>
              <a:t> </a:t>
            </a:r>
            <a:r>
              <a:rPr sz="1700" spc="-55" dirty="0">
                <a:latin typeface="Trebuchet MS" panose="020B0603020202020204"/>
                <a:cs typeface="Trebuchet MS" panose="020B0603020202020204"/>
              </a:rPr>
              <a:t>as</a:t>
            </a:r>
            <a:r>
              <a:rPr sz="1700" spc="-95" dirty="0">
                <a:latin typeface="Trebuchet MS" panose="020B0603020202020204"/>
                <a:cs typeface="Trebuchet MS" panose="020B0603020202020204"/>
              </a:rPr>
              <a:t> </a:t>
            </a:r>
            <a:r>
              <a:rPr sz="1700" i="1" spc="-85" dirty="0">
                <a:latin typeface="Trebuchet MS" panose="020B0603020202020204"/>
                <a:cs typeface="Trebuchet MS" panose="020B0603020202020204"/>
              </a:rPr>
              <a:t>pay-</a:t>
            </a:r>
            <a:r>
              <a:rPr sz="1700" i="1" spc="-114" dirty="0">
                <a:latin typeface="Trebuchet MS" panose="020B0603020202020204"/>
                <a:cs typeface="Trebuchet MS" panose="020B0603020202020204"/>
              </a:rPr>
              <a:t>per-</a:t>
            </a:r>
            <a:r>
              <a:rPr sz="1700" i="1" spc="-25" dirty="0">
                <a:latin typeface="Trebuchet MS" panose="020B0603020202020204"/>
                <a:cs typeface="Trebuchet MS" panose="020B0603020202020204"/>
              </a:rPr>
              <a:t>use</a:t>
            </a:r>
            <a:endParaRPr sz="1700">
              <a:latin typeface="Trebuchet MS" panose="020B0603020202020204"/>
              <a:cs typeface="Trebuchet MS" panose="020B0603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a:t>
            </a:r>
            <a:endParaRPr lang="en-US" dirty="0"/>
          </a:p>
        </p:txBody>
      </p:sp>
      <p:sp>
        <p:nvSpPr>
          <p:cNvPr id="5" name="TextBox 4"/>
          <p:cNvSpPr txBox="1"/>
          <p:nvPr/>
        </p:nvSpPr>
        <p:spPr>
          <a:xfrm>
            <a:off x="347729" y="795139"/>
            <a:ext cx="8053349" cy="3785652"/>
          </a:xfrm>
          <a:prstGeom prst="rect">
            <a:avLst/>
          </a:prstGeom>
          <a:noFill/>
        </p:spPr>
        <p:txBody>
          <a:bodyPr wrap="square">
            <a:spAutoFit/>
          </a:bodyPr>
          <a:lstStyle/>
          <a:p>
            <a:pPr algn="just"/>
            <a:r>
              <a:rPr lang="en-US" sz="1600" b="0" i="0" u="none" strike="noStrike" baseline="0" dirty="0">
                <a:solidFill>
                  <a:srgbClr val="000000"/>
                </a:solidFill>
                <a:latin typeface="Calibri" panose="020F0502020204030204" pitchFamily="34" charset="0"/>
              </a:rPr>
              <a:t>What is Cloud? </a:t>
            </a:r>
            <a:endParaRPr lang="en-US" sz="1600" b="0" i="0" u="none" strike="noStrike" baseline="0" dirty="0">
              <a:solidFill>
                <a:srgbClr val="000000"/>
              </a:solidFill>
              <a:latin typeface="Calibri" panose="020F0502020204030204" pitchFamily="34" charset="0"/>
            </a:endParaRPr>
          </a:p>
          <a:p>
            <a:pPr algn="just"/>
            <a:r>
              <a:rPr lang="en-GB" sz="1600" b="0" i="0" u="none" strike="noStrike" baseline="0" dirty="0">
                <a:solidFill>
                  <a:srgbClr val="000000"/>
                </a:solidFill>
                <a:latin typeface="Arial" panose="020B0604020202020204" pitchFamily="34" charset="0"/>
              </a:rPr>
              <a:t>The term </a:t>
            </a:r>
            <a:r>
              <a:rPr lang="en-GB" sz="1600" b="1" i="0" u="none" strike="noStrike" baseline="0" dirty="0">
                <a:solidFill>
                  <a:srgbClr val="000000"/>
                </a:solidFill>
                <a:latin typeface="Arial" panose="020B0604020202020204" pitchFamily="34" charset="0"/>
              </a:rPr>
              <a:t>Cloud </a:t>
            </a:r>
            <a:r>
              <a:rPr lang="en-GB" sz="1600" b="0" i="0" u="none" strike="noStrike" baseline="0" dirty="0">
                <a:solidFill>
                  <a:srgbClr val="000000"/>
                </a:solidFill>
                <a:latin typeface="Arial" panose="020B0604020202020204" pitchFamily="34" charset="0"/>
              </a:rPr>
              <a:t>refers to a </a:t>
            </a:r>
            <a:r>
              <a:rPr lang="en-GB" sz="1600" b="1" i="0" u="none" strike="noStrike" baseline="0" dirty="0">
                <a:solidFill>
                  <a:srgbClr val="000000"/>
                </a:solidFill>
                <a:latin typeface="Arial" panose="020B0604020202020204" pitchFamily="34" charset="0"/>
              </a:rPr>
              <a:t>Network </a:t>
            </a:r>
            <a:r>
              <a:rPr lang="en-GB" sz="1600" b="0" i="0" u="none" strike="noStrike" baseline="0" dirty="0">
                <a:solidFill>
                  <a:srgbClr val="000000"/>
                </a:solidFill>
                <a:latin typeface="Arial" panose="020B0604020202020204" pitchFamily="34" charset="0"/>
              </a:rPr>
              <a:t>or </a:t>
            </a:r>
            <a:r>
              <a:rPr lang="en-GB" sz="1600" b="1" i="0" u="none" strike="noStrike" baseline="0" dirty="0">
                <a:solidFill>
                  <a:srgbClr val="000000"/>
                </a:solidFill>
                <a:latin typeface="Arial" panose="020B0604020202020204" pitchFamily="34" charset="0"/>
              </a:rPr>
              <a:t>Internet</a:t>
            </a:r>
            <a:r>
              <a:rPr lang="en-GB" sz="1600" b="0" i="0" u="none" strike="noStrike" baseline="0" dirty="0">
                <a:solidFill>
                  <a:srgbClr val="000000"/>
                </a:solidFill>
                <a:latin typeface="Arial" panose="020B0604020202020204" pitchFamily="34" charset="0"/>
              </a:rPr>
              <a:t>. In other words, we can say that Cloud is something, which is present at remote location. Cloud can provide services over network, i.e., on public networks or on private networks, i.e., WAN, LAN or VPN. Applications such as </a:t>
            </a:r>
            <a:r>
              <a:rPr lang="en-GB" sz="1600" b="1" i="0" u="none" strike="noStrike" baseline="0" dirty="0">
                <a:solidFill>
                  <a:srgbClr val="000000"/>
                </a:solidFill>
                <a:latin typeface="Arial" panose="020B0604020202020204" pitchFamily="34" charset="0"/>
              </a:rPr>
              <a:t>e-mail, web conferencing, customer relationship management (CRM),</a:t>
            </a:r>
            <a:r>
              <a:rPr lang="en-GB" sz="1600" b="0" i="0" u="none" strike="noStrike" baseline="0" dirty="0">
                <a:solidFill>
                  <a:srgbClr val="000000"/>
                </a:solidFill>
                <a:latin typeface="Arial" panose="020B0604020202020204" pitchFamily="34" charset="0"/>
              </a:rPr>
              <a:t>all run in cloud. </a:t>
            </a:r>
            <a:endParaRPr lang="en-GB" sz="1600" b="0" i="0" u="none" strike="noStrike" baseline="0" dirty="0">
              <a:solidFill>
                <a:srgbClr val="000000"/>
              </a:solidFill>
              <a:latin typeface="Arial" panose="020B0604020202020204" pitchFamily="34" charset="0"/>
            </a:endParaRPr>
          </a:p>
          <a:p>
            <a:pPr algn="just"/>
            <a:endParaRPr lang="en-GB" sz="1600" dirty="0">
              <a:latin typeface="Arial" panose="020B0604020202020204" pitchFamily="34" charset="0"/>
            </a:endParaRPr>
          </a:p>
          <a:p>
            <a:pPr algn="just"/>
            <a:r>
              <a:rPr lang="en-GB" sz="1600" dirty="0">
                <a:latin typeface="Arial" panose="020B0604020202020204" pitchFamily="34" charset="0"/>
              </a:rPr>
              <a:t>What is Computing?</a:t>
            </a:r>
            <a:endParaRPr lang="en-US" sz="1600" b="0" i="0" u="none" strike="noStrike" baseline="0" dirty="0">
              <a:solidFill>
                <a:srgbClr val="000000"/>
              </a:solidFill>
              <a:latin typeface="Calibri" panose="020F0502020204030204" pitchFamily="34" charset="0"/>
            </a:endParaRPr>
          </a:p>
          <a:p>
            <a:pPr algn="just"/>
            <a:r>
              <a:rPr lang="en-GB" sz="1600" b="0" i="0" u="none" strike="noStrike" baseline="0" dirty="0">
                <a:latin typeface="Calibri" panose="020F0502020204030204" pitchFamily="34" charset="0"/>
              </a:rPr>
              <a:t>"In a general way, we can define computing to mean any goal-oriented activity requiring, benefiting from, or creating computers. Thus, computing includes designing and building hardware and software systems for a wide range of purposes; processing, structuring, and managing various kinds of information; doing scientific studies using computers; making computer systems behave intelligently; creating and using communications and entertainment media; finding and gathering information relevant to any particular purpose, and so on. The list is virtually endless, and the possibilities are vast." </a:t>
            </a:r>
            <a:endParaRPr lang="en-GB" sz="1600" b="0" i="0" u="none" strike="noStrike" baseline="0"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a:t>
            </a:r>
            <a:endParaRPr lang="en-US" dirty="0"/>
          </a:p>
        </p:txBody>
      </p:sp>
      <p:sp>
        <p:nvSpPr>
          <p:cNvPr id="5" name="TextBox 4"/>
          <p:cNvSpPr txBox="1"/>
          <p:nvPr/>
        </p:nvSpPr>
        <p:spPr>
          <a:xfrm>
            <a:off x="215900" y="688628"/>
            <a:ext cx="3441700" cy="3139321"/>
          </a:xfrm>
          <a:prstGeom prst="rect">
            <a:avLst/>
          </a:prstGeom>
          <a:noFill/>
        </p:spPr>
        <p:txBody>
          <a:bodyPr wrap="square">
            <a:spAutoFit/>
          </a:bodyPr>
          <a:lstStyle/>
          <a:p>
            <a:pPr algn="just"/>
            <a:r>
              <a:rPr lang="en-GB" sz="1800" spc="-35" dirty="0">
                <a:latin typeface="Trebuchet MS" panose="020B0603020202020204"/>
                <a:cs typeface="Trebuchet MS" panose="020B0603020202020204"/>
              </a:rPr>
              <a:t>Cloud</a:t>
            </a:r>
            <a:r>
              <a:rPr lang="en-GB" sz="1800" spc="-50" dirty="0">
                <a:latin typeface="Trebuchet MS" panose="020B0603020202020204"/>
                <a:cs typeface="Trebuchet MS" panose="020B0603020202020204"/>
              </a:rPr>
              <a:t> </a:t>
            </a:r>
            <a:r>
              <a:rPr lang="en-GB" sz="1800" spc="-45" dirty="0">
                <a:latin typeface="Trebuchet MS" panose="020B0603020202020204"/>
                <a:cs typeface="Trebuchet MS" panose="020B0603020202020204"/>
              </a:rPr>
              <a:t>computing</a:t>
            </a:r>
            <a:r>
              <a:rPr lang="en-GB" sz="1800" spc="-40" dirty="0">
                <a:latin typeface="Trebuchet MS" panose="020B0603020202020204"/>
                <a:cs typeface="Trebuchet MS" panose="020B0603020202020204"/>
              </a:rPr>
              <a:t> </a:t>
            </a:r>
            <a:r>
              <a:rPr lang="en-GB" sz="1800" dirty="0">
                <a:latin typeface="Trebuchet MS" panose="020B0603020202020204"/>
                <a:cs typeface="Trebuchet MS" panose="020B0603020202020204"/>
              </a:rPr>
              <a:t>is</a:t>
            </a:r>
            <a:r>
              <a:rPr lang="en-GB" sz="1800" spc="-45" dirty="0">
                <a:latin typeface="Trebuchet MS" panose="020B0603020202020204"/>
                <a:cs typeface="Trebuchet MS" panose="020B0603020202020204"/>
              </a:rPr>
              <a:t> </a:t>
            </a:r>
            <a:r>
              <a:rPr lang="en-GB" sz="1800" dirty="0">
                <a:latin typeface="Trebuchet MS" panose="020B0603020202020204"/>
                <a:cs typeface="Trebuchet MS" panose="020B0603020202020204"/>
              </a:rPr>
              <a:t>a</a:t>
            </a:r>
            <a:r>
              <a:rPr lang="en-GB" sz="1800" spc="-50" dirty="0">
                <a:latin typeface="Trebuchet MS" panose="020B0603020202020204"/>
                <a:cs typeface="Trebuchet MS" panose="020B0603020202020204"/>
              </a:rPr>
              <a:t> </a:t>
            </a:r>
            <a:r>
              <a:rPr lang="en-GB" sz="1800" spc="-30" dirty="0">
                <a:latin typeface="Trebuchet MS" panose="020B0603020202020204"/>
                <a:cs typeface="Trebuchet MS" panose="020B0603020202020204"/>
              </a:rPr>
              <a:t>model</a:t>
            </a:r>
            <a:r>
              <a:rPr lang="en-GB" sz="1800" spc="-55" dirty="0">
                <a:latin typeface="Trebuchet MS" panose="020B0603020202020204"/>
                <a:cs typeface="Trebuchet MS" panose="020B0603020202020204"/>
              </a:rPr>
              <a:t> </a:t>
            </a:r>
            <a:r>
              <a:rPr lang="en-GB" sz="1800" spc="-20" dirty="0">
                <a:latin typeface="Trebuchet MS" panose="020B0603020202020204"/>
                <a:cs typeface="Trebuchet MS" panose="020B0603020202020204"/>
              </a:rPr>
              <a:t>for</a:t>
            </a:r>
            <a:r>
              <a:rPr lang="en-GB" sz="1800" spc="-45" dirty="0">
                <a:latin typeface="Trebuchet MS" panose="020B0603020202020204"/>
                <a:cs typeface="Trebuchet MS" panose="020B0603020202020204"/>
              </a:rPr>
              <a:t> enabling </a:t>
            </a:r>
            <a:r>
              <a:rPr lang="en-GB" sz="1800" spc="-50" dirty="0">
                <a:latin typeface="Trebuchet MS" panose="020B0603020202020204"/>
                <a:cs typeface="Trebuchet MS" panose="020B0603020202020204"/>
              </a:rPr>
              <a:t>universal, </a:t>
            </a:r>
            <a:r>
              <a:rPr lang="en-GB" sz="1800" spc="-65" dirty="0">
                <a:latin typeface="Trebuchet MS" panose="020B0603020202020204"/>
                <a:cs typeface="Trebuchet MS" panose="020B0603020202020204"/>
              </a:rPr>
              <a:t>convenient,</a:t>
            </a:r>
            <a:r>
              <a:rPr lang="en-GB" sz="1800" spc="-40" dirty="0">
                <a:latin typeface="Trebuchet MS" panose="020B0603020202020204"/>
                <a:cs typeface="Trebuchet MS" panose="020B0603020202020204"/>
              </a:rPr>
              <a:t> </a:t>
            </a:r>
            <a:r>
              <a:rPr lang="en-GB" sz="1800" spc="-55" dirty="0">
                <a:latin typeface="Trebuchet MS" panose="020B0603020202020204"/>
                <a:cs typeface="Trebuchet MS" panose="020B0603020202020204"/>
              </a:rPr>
              <a:t>on-</a:t>
            </a:r>
            <a:r>
              <a:rPr lang="en-GB" sz="1800" spc="-30" dirty="0">
                <a:latin typeface="Trebuchet MS" panose="020B0603020202020204"/>
                <a:cs typeface="Trebuchet MS" panose="020B0603020202020204"/>
              </a:rPr>
              <a:t>demand</a:t>
            </a:r>
            <a:r>
              <a:rPr lang="en-GB" sz="1800" spc="-45" dirty="0">
                <a:latin typeface="Trebuchet MS" panose="020B0603020202020204"/>
                <a:cs typeface="Trebuchet MS" panose="020B0603020202020204"/>
              </a:rPr>
              <a:t> </a:t>
            </a:r>
            <a:r>
              <a:rPr lang="en-GB" sz="1800" spc="-40" dirty="0">
                <a:latin typeface="Trebuchet MS" panose="020B0603020202020204"/>
                <a:cs typeface="Trebuchet MS" panose="020B0603020202020204"/>
              </a:rPr>
              <a:t>network</a:t>
            </a:r>
            <a:r>
              <a:rPr lang="en-GB" sz="1800" spc="-50" dirty="0">
                <a:latin typeface="Trebuchet MS" panose="020B0603020202020204"/>
                <a:cs typeface="Trebuchet MS" panose="020B0603020202020204"/>
              </a:rPr>
              <a:t> </a:t>
            </a:r>
            <a:r>
              <a:rPr lang="en-GB" sz="1800" spc="-55" dirty="0">
                <a:latin typeface="Trebuchet MS" panose="020B0603020202020204"/>
                <a:cs typeface="Trebuchet MS" panose="020B0603020202020204"/>
              </a:rPr>
              <a:t>access</a:t>
            </a:r>
            <a:r>
              <a:rPr lang="en-GB" sz="1800" spc="-45" dirty="0">
                <a:latin typeface="Trebuchet MS" panose="020B0603020202020204"/>
                <a:cs typeface="Trebuchet MS" panose="020B0603020202020204"/>
              </a:rPr>
              <a:t> </a:t>
            </a:r>
            <a:r>
              <a:rPr lang="en-GB" sz="1800" dirty="0">
                <a:latin typeface="Trebuchet MS" panose="020B0603020202020204"/>
                <a:cs typeface="Trebuchet MS" panose="020B0603020202020204"/>
              </a:rPr>
              <a:t>to</a:t>
            </a:r>
            <a:r>
              <a:rPr lang="en-GB" sz="1800" spc="-45" dirty="0">
                <a:latin typeface="Trebuchet MS" panose="020B0603020202020204"/>
                <a:cs typeface="Trebuchet MS" panose="020B0603020202020204"/>
              </a:rPr>
              <a:t> </a:t>
            </a:r>
            <a:r>
              <a:rPr lang="en-GB" sz="1800" dirty="0">
                <a:latin typeface="Trebuchet MS" panose="020B0603020202020204"/>
                <a:cs typeface="Trebuchet MS" panose="020B0603020202020204"/>
              </a:rPr>
              <a:t>a</a:t>
            </a:r>
            <a:r>
              <a:rPr lang="en-GB" sz="1800" spc="-50" dirty="0">
                <a:latin typeface="Trebuchet MS" panose="020B0603020202020204"/>
                <a:cs typeface="Trebuchet MS" panose="020B0603020202020204"/>
              </a:rPr>
              <a:t> </a:t>
            </a:r>
            <a:r>
              <a:rPr lang="en-GB" sz="1800" spc="-30" dirty="0">
                <a:latin typeface="Trebuchet MS" panose="020B0603020202020204"/>
                <a:cs typeface="Trebuchet MS" panose="020B0603020202020204"/>
              </a:rPr>
              <a:t>shared</a:t>
            </a:r>
            <a:r>
              <a:rPr lang="en-GB" sz="1800" spc="-50" dirty="0">
                <a:latin typeface="Trebuchet MS" panose="020B0603020202020204"/>
                <a:cs typeface="Trebuchet MS" panose="020B0603020202020204"/>
              </a:rPr>
              <a:t> </a:t>
            </a:r>
            <a:r>
              <a:rPr lang="en-GB" sz="1800" spc="-10" dirty="0">
                <a:latin typeface="Trebuchet MS" panose="020B0603020202020204"/>
                <a:cs typeface="Trebuchet MS" panose="020B0603020202020204"/>
              </a:rPr>
              <a:t>pool</a:t>
            </a:r>
            <a:r>
              <a:rPr lang="en-GB" sz="1800" spc="-45" dirty="0">
                <a:latin typeface="Trebuchet MS" panose="020B0603020202020204"/>
                <a:cs typeface="Trebuchet MS" panose="020B0603020202020204"/>
              </a:rPr>
              <a:t> </a:t>
            </a:r>
            <a:r>
              <a:rPr lang="en-GB" sz="1800" spc="-25" dirty="0">
                <a:latin typeface="Trebuchet MS" panose="020B0603020202020204"/>
                <a:cs typeface="Trebuchet MS" panose="020B0603020202020204"/>
              </a:rPr>
              <a:t>of </a:t>
            </a:r>
            <a:r>
              <a:rPr lang="en-GB" sz="1800" spc="-55" dirty="0">
                <a:latin typeface="Trebuchet MS" panose="020B0603020202020204"/>
                <a:cs typeface="Trebuchet MS" panose="020B0603020202020204"/>
              </a:rPr>
              <a:t>configurable</a:t>
            </a:r>
            <a:r>
              <a:rPr lang="en-GB" sz="1800" spc="-45" dirty="0">
                <a:latin typeface="Trebuchet MS" panose="020B0603020202020204"/>
                <a:cs typeface="Trebuchet MS" panose="020B0603020202020204"/>
              </a:rPr>
              <a:t> </a:t>
            </a:r>
            <a:r>
              <a:rPr lang="en-GB" sz="1800" spc="-35" dirty="0">
                <a:latin typeface="Trebuchet MS" panose="020B0603020202020204"/>
                <a:cs typeface="Trebuchet MS" panose="020B0603020202020204"/>
              </a:rPr>
              <a:t>computing</a:t>
            </a:r>
            <a:r>
              <a:rPr lang="en-GB" sz="1800" spc="-40" dirty="0">
                <a:latin typeface="Trebuchet MS" panose="020B0603020202020204"/>
                <a:cs typeface="Trebuchet MS" panose="020B0603020202020204"/>
              </a:rPr>
              <a:t> </a:t>
            </a:r>
            <a:r>
              <a:rPr lang="en-GB" sz="1800" spc="-35" dirty="0">
                <a:latin typeface="Trebuchet MS" panose="020B0603020202020204"/>
                <a:cs typeface="Trebuchet MS" panose="020B0603020202020204"/>
              </a:rPr>
              <a:t>resources</a:t>
            </a:r>
            <a:r>
              <a:rPr lang="en-GB" sz="1800" spc="-40" dirty="0">
                <a:latin typeface="Trebuchet MS" panose="020B0603020202020204"/>
                <a:cs typeface="Trebuchet MS" panose="020B0603020202020204"/>
              </a:rPr>
              <a:t> </a:t>
            </a:r>
            <a:r>
              <a:rPr lang="en-GB" sz="1800" spc="-35" dirty="0">
                <a:latin typeface="Trebuchet MS" panose="020B0603020202020204"/>
                <a:cs typeface="Trebuchet MS" panose="020B0603020202020204"/>
              </a:rPr>
              <a:t>(</a:t>
            </a:r>
            <a:r>
              <a:rPr lang="en-GB" sz="1800" spc="-35" dirty="0" err="1">
                <a:latin typeface="Trebuchet MS" panose="020B0603020202020204"/>
                <a:cs typeface="Trebuchet MS" panose="020B0603020202020204"/>
              </a:rPr>
              <a:t>e.g</a:t>
            </a:r>
            <a:r>
              <a:rPr lang="en-GB" sz="1800" spc="-35" dirty="0">
                <a:latin typeface="Trebuchet MS" panose="020B0603020202020204"/>
                <a:cs typeface="Trebuchet MS" panose="020B0603020202020204"/>
              </a:rPr>
              <a:t> </a:t>
            </a:r>
            <a:r>
              <a:rPr lang="en-GB" sz="1800" spc="-45" dirty="0">
                <a:latin typeface="Trebuchet MS" panose="020B0603020202020204"/>
                <a:cs typeface="Trebuchet MS" panose="020B0603020202020204"/>
              </a:rPr>
              <a:t>networks,</a:t>
            </a:r>
            <a:r>
              <a:rPr lang="en-GB" sz="1800" spc="-40" dirty="0">
                <a:latin typeface="Trebuchet MS" panose="020B0603020202020204"/>
                <a:cs typeface="Trebuchet MS" panose="020B0603020202020204"/>
              </a:rPr>
              <a:t> </a:t>
            </a:r>
            <a:r>
              <a:rPr lang="en-GB" sz="1800" spc="-45" dirty="0">
                <a:latin typeface="Trebuchet MS" panose="020B0603020202020204"/>
                <a:cs typeface="Trebuchet MS" panose="020B0603020202020204"/>
              </a:rPr>
              <a:t>servers,</a:t>
            </a:r>
            <a:r>
              <a:rPr lang="en-GB" sz="1800" spc="-40" dirty="0">
                <a:latin typeface="Trebuchet MS" panose="020B0603020202020204"/>
                <a:cs typeface="Trebuchet MS" panose="020B0603020202020204"/>
              </a:rPr>
              <a:t> </a:t>
            </a:r>
            <a:r>
              <a:rPr lang="en-GB" sz="1800" spc="-50" dirty="0">
                <a:latin typeface="Trebuchet MS" panose="020B0603020202020204"/>
                <a:cs typeface="Trebuchet MS" panose="020B0603020202020204"/>
              </a:rPr>
              <a:t>storage,</a:t>
            </a:r>
            <a:r>
              <a:rPr lang="en-GB" sz="1800" spc="-45" dirty="0">
                <a:latin typeface="Trebuchet MS" panose="020B0603020202020204"/>
                <a:cs typeface="Trebuchet MS" panose="020B0603020202020204"/>
              </a:rPr>
              <a:t> </a:t>
            </a:r>
            <a:r>
              <a:rPr lang="en-GB" sz="1800" spc="-60" dirty="0">
                <a:latin typeface="Trebuchet MS" panose="020B0603020202020204"/>
                <a:cs typeface="Trebuchet MS" panose="020B0603020202020204"/>
              </a:rPr>
              <a:t>applications,</a:t>
            </a:r>
            <a:r>
              <a:rPr lang="en-GB" sz="1800" spc="-40" dirty="0">
                <a:latin typeface="Trebuchet MS" panose="020B0603020202020204"/>
                <a:cs typeface="Trebuchet MS" panose="020B0603020202020204"/>
              </a:rPr>
              <a:t> </a:t>
            </a:r>
            <a:r>
              <a:rPr lang="en-GB" sz="1800" dirty="0">
                <a:latin typeface="Trebuchet MS" panose="020B0603020202020204"/>
                <a:cs typeface="Trebuchet MS" panose="020B0603020202020204"/>
              </a:rPr>
              <a:t>and</a:t>
            </a:r>
            <a:r>
              <a:rPr lang="en-GB" sz="1800" spc="-40" dirty="0">
                <a:latin typeface="Trebuchet MS" panose="020B0603020202020204"/>
                <a:cs typeface="Trebuchet MS" panose="020B0603020202020204"/>
              </a:rPr>
              <a:t> services)</a:t>
            </a:r>
            <a:r>
              <a:rPr lang="en-GB" sz="1800" spc="-35" dirty="0">
                <a:latin typeface="Trebuchet MS" panose="020B0603020202020204"/>
                <a:cs typeface="Trebuchet MS" panose="020B0603020202020204"/>
              </a:rPr>
              <a:t> </a:t>
            </a:r>
            <a:r>
              <a:rPr lang="en-GB" sz="1800" spc="-10" dirty="0">
                <a:latin typeface="Trebuchet MS" panose="020B0603020202020204"/>
                <a:cs typeface="Trebuchet MS" panose="020B0603020202020204"/>
              </a:rPr>
              <a:t>that</a:t>
            </a:r>
            <a:r>
              <a:rPr lang="en-GB" sz="1800" spc="-40" dirty="0">
                <a:latin typeface="Trebuchet MS" panose="020B0603020202020204"/>
                <a:cs typeface="Trebuchet MS" panose="020B0603020202020204"/>
              </a:rPr>
              <a:t> </a:t>
            </a:r>
            <a:r>
              <a:rPr lang="en-GB" sz="1800" dirty="0">
                <a:latin typeface="Trebuchet MS" panose="020B0603020202020204"/>
                <a:cs typeface="Trebuchet MS" panose="020B0603020202020204"/>
              </a:rPr>
              <a:t>can</a:t>
            </a:r>
            <a:r>
              <a:rPr lang="en-GB" sz="1800" spc="-45" dirty="0">
                <a:latin typeface="Trebuchet MS" panose="020B0603020202020204"/>
                <a:cs typeface="Trebuchet MS" panose="020B0603020202020204"/>
              </a:rPr>
              <a:t> </a:t>
            </a:r>
            <a:r>
              <a:rPr lang="en-GB" sz="1800" spc="-25" dirty="0">
                <a:latin typeface="Trebuchet MS" panose="020B0603020202020204"/>
                <a:cs typeface="Trebuchet MS" panose="020B0603020202020204"/>
              </a:rPr>
              <a:t>be </a:t>
            </a:r>
            <a:r>
              <a:rPr lang="en-GB" sz="1800" spc="-75" dirty="0">
                <a:latin typeface="Trebuchet MS" panose="020B0603020202020204"/>
                <a:cs typeface="Trebuchet MS" panose="020B0603020202020204"/>
              </a:rPr>
              <a:t>rapidly</a:t>
            </a:r>
            <a:r>
              <a:rPr lang="en-GB" sz="1800" spc="-70" dirty="0">
                <a:latin typeface="Trebuchet MS" panose="020B0603020202020204"/>
                <a:cs typeface="Trebuchet MS" panose="020B0603020202020204"/>
              </a:rPr>
              <a:t> </a:t>
            </a:r>
            <a:r>
              <a:rPr lang="en-GB" sz="1800" spc="-60" dirty="0">
                <a:latin typeface="Trebuchet MS" panose="020B0603020202020204"/>
                <a:cs typeface="Trebuchet MS" panose="020B0603020202020204"/>
              </a:rPr>
              <a:t>provisioned</a:t>
            </a:r>
            <a:r>
              <a:rPr lang="en-GB" sz="1800" spc="-90" dirty="0">
                <a:latin typeface="Trebuchet MS" panose="020B0603020202020204"/>
                <a:cs typeface="Trebuchet MS" panose="020B0603020202020204"/>
              </a:rPr>
              <a:t> </a:t>
            </a:r>
            <a:r>
              <a:rPr lang="en-GB" sz="1800" spc="-55" dirty="0">
                <a:latin typeface="Trebuchet MS" panose="020B0603020202020204"/>
                <a:cs typeface="Trebuchet MS" panose="020B0603020202020204"/>
              </a:rPr>
              <a:t>and</a:t>
            </a:r>
            <a:r>
              <a:rPr lang="en-GB" sz="1800" spc="-75" dirty="0">
                <a:latin typeface="Trebuchet MS" panose="020B0603020202020204"/>
                <a:cs typeface="Trebuchet MS" panose="020B0603020202020204"/>
              </a:rPr>
              <a:t> released</a:t>
            </a:r>
            <a:r>
              <a:rPr lang="en-GB" sz="1800" spc="-55" dirty="0">
                <a:latin typeface="Trebuchet MS" panose="020B0603020202020204"/>
                <a:cs typeface="Trebuchet MS" panose="020B0603020202020204"/>
              </a:rPr>
              <a:t> </a:t>
            </a:r>
            <a:r>
              <a:rPr lang="en-GB" sz="1800" spc="-65" dirty="0">
                <a:latin typeface="Trebuchet MS" panose="020B0603020202020204"/>
                <a:cs typeface="Trebuchet MS" panose="020B0603020202020204"/>
              </a:rPr>
              <a:t>with</a:t>
            </a:r>
            <a:r>
              <a:rPr lang="en-GB" sz="1800" spc="-90" dirty="0">
                <a:latin typeface="Trebuchet MS" panose="020B0603020202020204"/>
                <a:cs typeface="Trebuchet MS" panose="020B0603020202020204"/>
              </a:rPr>
              <a:t> </a:t>
            </a:r>
            <a:r>
              <a:rPr lang="en-GB" sz="1800" spc="-75" dirty="0">
                <a:latin typeface="Trebuchet MS" panose="020B0603020202020204"/>
                <a:cs typeface="Trebuchet MS" panose="020B0603020202020204"/>
              </a:rPr>
              <a:t>minimal</a:t>
            </a:r>
            <a:r>
              <a:rPr lang="en-GB" sz="1800" spc="-70" dirty="0">
                <a:latin typeface="Trebuchet MS" panose="020B0603020202020204"/>
                <a:cs typeface="Trebuchet MS" panose="020B0603020202020204"/>
              </a:rPr>
              <a:t> management</a:t>
            </a:r>
            <a:r>
              <a:rPr lang="en-GB" sz="1800" spc="-50" dirty="0">
                <a:latin typeface="Trebuchet MS" panose="020B0603020202020204"/>
                <a:cs typeface="Trebuchet MS" panose="020B0603020202020204"/>
              </a:rPr>
              <a:t> </a:t>
            </a:r>
            <a:r>
              <a:rPr lang="en-GB" sz="1800" spc="-80" dirty="0">
                <a:latin typeface="Trebuchet MS" panose="020B0603020202020204"/>
                <a:cs typeface="Trebuchet MS" panose="020B0603020202020204"/>
              </a:rPr>
              <a:t>effort</a:t>
            </a:r>
            <a:r>
              <a:rPr lang="en-GB" sz="1800" spc="-114" dirty="0">
                <a:latin typeface="Trebuchet MS" panose="020B0603020202020204"/>
                <a:cs typeface="Trebuchet MS" panose="020B0603020202020204"/>
              </a:rPr>
              <a:t> </a:t>
            </a:r>
            <a:r>
              <a:rPr lang="en-GB" sz="1800" spc="-45" dirty="0">
                <a:latin typeface="Trebuchet MS" panose="020B0603020202020204"/>
                <a:cs typeface="Trebuchet MS" panose="020B0603020202020204"/>
              </a:rPr>
              <a:t>or</a:t>
            </a:r>
            <a:r>
              <a:rPr lang="en-GB" sz="1800" spc="-95" dirty="0">
                <a:latin typeface="Trebuchet MS" panose="020B0603020202020204"/>
                <a:cs typeface="Trebuchet MS" panose="020B0603020202020204"/>
              </a:rPr>
              <a:t> </a:t>
            </a:r>
            <a:r>
              <a:rPr lang="en-GB" sz="1800" spc="-70" dirty="0">
                <a:latin typeface="Trebuchet MS" panose="020B0603020202020204"/>
                <a:cs typeface="Trebuchet MS" panose="020B0603020202020204"/>
              </a:rPr>
              <a:t>service</a:t>
            </a:r>
            <a:r>
              <a:rPr lang="en-GB" sz="1800" spc="-75" dirty="0">
                <a:latin typeface="Trebuchet MS" panose="020B0603020202020204"/>
                <a:cs typeface="Trebuchet MS" panose="020B0603020202020204"/>
              </a:rPr>
              <a:t> </a:t>
            </a:r>
            <a:r>
              <a:rPr lang="en-GB" sz="1800" spc="-70" dirty="0">
                <a:latin typeface="Trebuchet MS" panose="020B0603020202020204"/>
                <a:cs typeface="Trebuchet MS" panose="020B0603020202020204"/>
              </a:rPr>
              <a:t>provider</a:t>
            </a:r>
            <a:r>
              <a:rPr lang="en-GB" sz="1800" spc="-80" dirty="0">
                <a:latin typeface="Trebuchet MS" panose="020B0603020202020204"/>
                <a:cs typeface="Trebuchet MS" panose="020B0603020202020204"/>
              </a:rPr>
              <a:t> </a:t>
            </a:r>
            <a:r>
              <a:rPr lang="en-GB" sz="1800" spc="-65" dirty="0">
                <a:latin typeface="Trebuchet MS" panose="020B0603020202020204"/>
                <a:cs typeface="Trebuchet MS" panose="020B0603020202020204"/>
              </a:rPr>
              <a:t>interaction.</a:t>
            </a:r>
            <a:r>
              <a:rPr lang="en-GB" sz="1800" spc="275" dirty="0">
                <a:latin typeface="Trebuchet MS" panose="020B0603020202020204"/>
                <a:cs typeface="Trebuchet MS" panose="020B0603020202020204"/>
              </a:rPr>
              <a:t> </a:t>
            </a:r>
            <a:endParaRPr lang="en-US" sz="1800" dirty="0"/>
          </a:p>
        </p:txBody>
      </p:sp>
      <p:pic>
        <p:nvPicPr>
          <p:cNvPr id="6" name="Picture 5"/>
          <p:cNvPicPr>
            <a:picLocks noChangeAspect="1"/>
          </p:cNvPicPr>
          <p:nvPr/>
        </p:nvPicPr>
        <p:blipFill>
          <a:blip r:embed="rId1"/>
          <a:stretch>
            <a:fillRect/>
          </a:stretch>
        </p:blipFill>
        <p:spPr>
          <a:xfrm>
            <a:off x="3848099" y="669578"/>
            <a:ext cx="5162551" cy="4371206"/>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17295</Words>
  <Application>WPS Presentation</Application>
  <PresentationFormat>On-screen Show (16:9)</PresentationFormat>
  <Paragraphs>384</Paragraphs>
  <Slides>45</Slides>
  <Notes>20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45</vt:i4>
      </vt:variant>
    </vt:vector>
  </HeadingPairs>
  <TitlesOfParts>
    <vt:vector size="63" baseType="lpstr">
      <vt:lpstr>Arial</vt:lpstr>
      <vt:lpstr>SimSun</vt:lpstr>
      <vt:lpstr>Wingdings</vt:lpstr>
      <vt:lpstr>Arial</vt:lpstr>
      <vt:lpstr>Malgun Gothic</vt:lpstr>
      <vt:lpstr>Verdana</vt:lpstr>
      <vt:lpstr>Trebuchet MS</vt:lpstr>
      <vt:lpstr>Liberation Sans Narrow</vt:lpstr>
      <vt:lpstr>AMGDT</vt:lpstr>
      <vt:lpstr>Calibri</vt:lpstr>
      <vt:lpstr>Microsoft YaHei</vt:lpstr>
      <vt:lpstr>Arial Unicode MS</vt:lpstr>
      <vt:lpstr>Carlito</vt:lpstr>
      <vt:lpstr>Nunito</vt:lpstr>
      <vt:lpstr>Symbol</vt:lpstr>
      <vt:lpstr>Times New Roman</vt:lpstr>
      <vt:lpstr>Office 테마</vt:lpstr>
      <vt:lpstr>디자인 사용자 지정</vt:lpstr>
      <vt:lpstr>Virtualization </vt:lpstr>
      <vt:lpstr>Virtualization </vt:lpstr>
      <vt:lpstr>Trends in Computing</vt:lpstr>
      <vt:lpstr>Distributed Computing/System?</vt:lpstr>
      <vt:lpstr>Grid Computing </vt:lpstr>
      <vt:lpstr>Cluster Computing?</vt:lpstr>
      <vt:lpstr>“Utility” Computing ?</vt:lpstr>
      <vt:lpstr>Cloud Computing</vt:lpstr>
      <vt:lpstr>Cloud Computing</vt:lpstr>
      <vt:lpstr>Cloud Computing-Architecture </vt:lpstr>
      <vt:lpstr>Cloud Computing-Architecture </vt:lpstr>
      <vt:lpstr>Common Characteristics</vt:lpstr>
      <vt:lpstr>Advantages of Cloud Computing</vt:lpstr>
      <vt:lpstr>Advantages of Cloud Computing</vt:lpstr>
      <vt:lpstr>Advantages of Cloud Computing</vt:lpstr>
      <vt:lpstr>Advantages of Cloud Computing</vt:lpstr>
      <vt:lpstr>Advantages of Cloud Computing</vt:lpstr>
      <vt:lpstr>Disadvantages of Cloud Computing</vt:lpstr>
      <vt:lpstr>Disadvantages of Cloud Computing</vt:lpstr>
      <vt:lpstr>Disadvantages of Cloud Computing</vt:lpstr>
      <vt:lpstr>PowerPoint 演示文稿</vt:lpstr>
      <vt:lpstr>Types of Clouds</vt:lpstr>
      <vt:lpstr>Public Cloud</vt:lpstr>
      <vt:lpstr>Public Cloud</vt:lpstr>
      <vt:lpstr>Public Cloud</vt:lpstr>
      <vt:lpstr>Private Cloud</vt:lpstr>
      <vt:lpstr>Private Cloud</vt:lpstr>
      <vt:lpstr>Hybrid Cloud</vt:lpstr>
      <vt:lpstr>Hybrid Cloud</vt:lpstr>
      <vt:lpstr>Community Cloud</vt:lpstr>
      <vt:lpstr>Community Cloud</vt:lpstr>
      <vt:lpstr>PowerPoint 演示文稿</vt:lpstr>
      <vt:lpstr>Types of Cloud Services</vt:lpstr>
      <vt:lpstr>Infrastructure as a service (IaaS)</vt:lpstr>
      <vt:lpstr>Popular IaaS Systems</vt:lpstr>
      <vt:lpstr>Platform as a Service (PaaS)</vt:lpstr>
      <vt:lpstr>Three Typical PaaS</vt:lpstr>
      <vt:lpstr>Google App Engine</vt:lpstr>
      <vt:lpstr>Software as a service (SaaS)</vt:lpstr>
      <vt:lpstr>SaaS Examples</vt:lpstr>
      <vt:lpstr>SPI Model in Cloud Computing</vt:lpstr>
      <vt:lpstr>SPI Model in Cloud Computing</vt:lpstr>
      <vt:lpstr>Cloud Services and Cloud Roles</vt:lpstr>
      <vt:lpstr>Cloud Computing Challenges </vt:lpstr>
      <vt:lpstr>Mobile Cloud Computing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C174</dc:creator>
  <cp:lastModifiedBy>MEHRIN FARZANA (2101013)</cp:lastModifiedBy>
  <cp:revision>16</cp:revision>
  <dcterms:created xsi:type="dcterms:W3CDTF">2010-06-15T09:00:00Z</dcterms:created>
  <dcterms:modified xsi:type="dcterms:W3CDTF">2024-10-02T14:29:28Z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CE03E51927E045D59451CB8C7E209737_12</vt:lpwstr>
  </property>
  <property fmtid="{D5CDD505-2E9C-101B-9397-08002B2CF9AE}" pid="3" name="KSOProductBuildVer">
    <vt:lpwstr>1033-12.2.0.18283</vt:lpwstr>
  </property>
</Properties>
</file>